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 id="2147483813" r:id="rId2"/>
    <p:sldMasterId id="2147483841" r:id="rId3"/>
    <p:sldMasterId id="2147483873" r:id="rId4"/>
    <p:sldMasterId id="2147483961" r:id="rId5"/>
  </p:sldMasterIdLst>
  <p:notesMasterIdLst>
    <p:notesMasterId r:id="rId54"/>
  </p:notesMasterIdLst>
  <p:handoutMasterIdLst>
    <p:handoutMasterId r:id="rId55"/>
  </p:handoutMasterIdLst>
  <p:sldIdLst>
    <p:sldId id="884" r:id="rId6"/>
    <p:sldId id="374" r:id="rId7"/>
    <p:sldId id="520" r:id="rId8"/>
    <p:sldId id="781" r:id="rId9"/>
    <p:sldId id="775" r:id="rId10"/>
    <p:sldId id="811" r:id="rId11"/>
    <p:sldId id="810" r:id="rId12"/>
    <p:sldId id="776" r:id="rId13"/>
    <p:sldId id="769" r:id="rId14"/>
    <p:sldId id="777" r:id="rId15"/>
    <p:sldId id="778" r:id="rId16"/>
    <p:sldId id="812" r:id="rId17"/>
    <p:sldId id="850" r:id="rId18"/>
    <p:sldId id="891" r:id="rId19"/>
    <p:sldId id="784" r:id="rId20"/>
    <p:sldId id="501" r:id="rId21"/>
    <p:sldId id="785" r:id="rId22"/>
    <p:sldId id="883" r:id="rId23"/>
    <p:sldId id="869" r:id="rId24"/>
    <p:sldId id="864" r:id="rId25"/>
    <p:sldId id="710" r:id="rId26"/>
    <p:sldId id="892" r:id="rId27"/>
    <p:sldId id="813" r:id="rId28"/>
    <p:sldId id="839" r:id="rId29"/>
    <p:sldId id="916" r:id="rId30"/>
    <p:sldId id="841" r:id="rId31"/>
    <p:sldId id="919" r:id="rId32"/>
    <p:sldId id="842" r:id="rId33"/>
    <p:sldId id="921" r:id="rId34"/>
    <p:sldId id="843" r:id="rId35"/>
    <p:sldId id="866" r:id="rId36"/>
    <p:sldId id="923" r:id="rId37"/>
    <p:sldId id="867" r:id="rId38"/>
    <p:sldId id="795" r:id="rId39"/>
    <p:sldId id="796" r:id="rId40"/>
    <p:sldId id="797" r:id="rId41"/>
    <p:sldId id="798" r:id="rId42"/>
    <p:sldId id="799" r:id="rId43"/>
    <p:sldId id="800" r:id="rId44"/>
    <p:sldId id="806" r:id="rId45"/>
    <p:sldId id="926" r:id="rId46"/>
    <p:sldId id="805" r:id="rId47"/>
    <p:sldId id="933" r:id="rId48"/>
    <p:sldId id="809" r:id="rId49"/>
    <p:sldId id="679" r:id="rId50"/>
    <p:sldId id="927" r:id="rId51"/>
    <p:sldId id="906" r:id="rId52"/>
    <p:sldId id="932" r:id="rId53"/>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Tahoma" charset="0"/>
        <a:ea typeface="+mn-ea"/>
        <a:cs typeface="+mn-cs"/>
      </a:defRPr>
    </a:lvl1pPr>
    <a:lvl2pPr marL="457200" algn="l" rtl="0" eaLnBrk="0" fontAlgn="base" hangingPunct="0">
      <a:spcBef>
        <a:spcPct val="0"/>
      </a:spcBef>
      <a:spcAft>
        <a:spcPct val="0"/>
      </a:spcAft>
      <a:defRPr kern="1200">
        <a:solidFill>
          <a:schemeClr val="tx1"/>
        </a:solidFill>
        <a:latin typeface="Tahoma" charset="0"/>
        <a:ea typeface="+mn-ea"/>
        <a:cs typeface="+mn-cs"/>
      </a:defRPr>
    </a:lvl2pPr>
    <a:lvl3pPr marL="914400" algn="l" rtl="0" eaLnBrk="0" fontAlgn="base" hangingPunct="0">
      <a:spcBef>
        <a:spcPct val="0"/>
      </a:spcBef>
      <a:spcAft>
        <a:spcPct val="0"/>
      </a:spcAft>
      <a:defRPr kern="1200">
        <a:solidFill>
          <a:schemeClr val="tx1"/>
        </a:solidFill>
        <a:latin typeface="Tahoma" charset="0"/>
        <a:ea typeface="+mn-ea"/>
        <a:cs typeface="+mn-cs"/>
      </a:defRPr>
    </a:lvl3pPr>
    <a:lvl4pPr marL="1371600" algn="l" rtl="0" eaLnBrk="0" fontAlgn="base" hangingPunct="0">
      <a:spcBef>
        <a:spcPct val="0"/>
      </a:spcBef>
      <a:spcAft>
        <a:spcPct val="0"/>
      </a:spcAft>
      <a:defRPr kern="1200">
        <a:solidFill>
          <a:schemeClr val="tx1"/>
        </a:solidFill>
        <a:latin typeface="Tahoma" charset="0"/>
        <a:ea typeface="+mn-ea"/>
        <a:cs typeface="+mn-cs"/>
      </a:defRPr>
    </a:lvl4pPr>
    <a:lvl5pPr marL="1828800" algn="l" rtl="0" eaLnBrk="0" fontAlgn="base" hangingPunct="0">
      <a:spcBef>
        <a:spcPct val="0"/>
      </a:spcBef>
      <a:spcAft>
        <a:spcPct val="0"/>
      </a:spcAft>
      <a:defRPr kern="1200">
        <a:solidFill>
          <a:schemeClr val="tx1"/>
        </a:solidFill>
        <a:latin typeface="Tahoma" charset="0"/>
        <a:ea typeface="+mn-ea"/>
        <a:cs typeface="+mn-cs"/>
      </a:defRPr>
    </a:lvl5pPr>
    <a:lvl6pPr marL="2286000" algn="l" defTabSz="914400" rtl="0" eaLnBrk="1" latinLnBrk="0" hangingPunct="1">
      <a:defRPr kern="1200">
        <a:solidFill>
          <a:schemeClr val="tx1"/>
        </a:solidFill>
        <a:latin typeface="Tahoma" charset="0"/>
        <a:ea typeface="+mn-ea"/>
        <a:cs typeface="+mn-cs"/>
      </a:defRPr>
    </a:lvl6pPr>
    <a:lvl7pPr marL="2743200" algn="l" defTabSz="914400" rtl="0" eaLnBrk="1" latinLnBrk="0" hangingPunct="1">
      <a:defRPr kern="1200">
        <a:solidFill>
          <a:schemeClr val="tx1"/>
        </a:solidFill>
        <a:latin typeface="Tahoma" charset="0"/>
        <a:ea typeface="+mn-ea"/>
        <a:cs typeface="+mn-cs"/>
      </a:defRPr>
    </a:lvl7pPr>
    <a:lvl8pPr marL="3200400" algn="l" defTabSz="914400" rtl="0" eaLnBrk="1" latinLnBrk="0" hangingPunct="1">
      <a:defRPr kern="1200">
        <a:solidFill>
          <a:schemeClr val="tx1"/>
        </a:solidFill>
        <a:latin typeface="Tahoma" charset="0"/>
        <a:ea typeface="+mn-ea"/>
        <a:cs typeface="+mn-cs"/>
      </a:defRPr>
    </a:lvl8pPr>
    <a:lvl9pPr marL="3657600" algn="l" defTabSz="914400" rtl="0" eaLnBrk="1" latinLnBrk="0" hangingPunct="1">
      <a:defRPr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6" autoAdjust="0"/>
    <p:restoredTop sz="86457" autoAdjust="0"/>
  </p:normalViewPr>
  <p:slideViewPr>
    <p:cSldViewPr>
      <p:cViewPr varScale="1">
        <p:scale>
          <a:sx n="62" d="100"/>
          <a:sy n="62" d="100"/>
        </p:scale>
        <p:origin x="288" y="66"/>
      </p:cViewPr>
      <p:guideLst>
        <p:guide orient="horz" pos="2160"/>
        <p:guide pos="2880"/>
      </p:guideLst>
    </p:cSldViewPr>
  </p:slideViewPr>
  <p:outlineViewPr>
    <p:cViewPr>
      <p:scale>
        <a:sx n="33" d="100"/>
        <a:sy n="33" d="100"/>
      </p:scale>
      <p:origin x="0" y="-1498"/>
    </p:cViewPr>
  </p:outlineViewPr>
  <p:notesTextViewPr>
    <p:cViewPr>
      <p:scale>
        <a:sx n="100" d="100"/>
        <a:sy n="100" d="100"/>
      </p:scale>
      <p:origin x="0" y="0"/>
    </p:cViewPr>
  </p:notesTextViewPr>
  <p:sorterViewPr>
    <p:cViewPr varScale="1">
      <p:scale>
        <a:sx n="1" d="1"/>
        <a:sy n="1" d="1"/>
      </p:scale>
      <p:origin x="0" y="-17940"/>
    </p:cViewPr>
  </p:sorterViewPr>
  <p:notesViewPr>
    <p:cSldViewPr>
      <p:cViewPr varScale="1">
        <p:scale>
          <a:sx n="66" d="100"/>
          <a:sy n="66" d="100"/>
        </p:scale>
        <p:origin x="2251"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1"/>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defTabSz="931887" eaLnBrk="1" hangingPunct="1">
              <a:defRPr sz="1300">
                <a:latin typeface="Arial" charset="0"/>
              </a:defRPr>
            </a:lvl1pPr>
          </a:lstStyle>
          <a:p>
            <a:endParaRPr lang="en-US"/>
          </a:p>
        </p:txBody>
      </p:sp>
      <p:sp>
        <p:nvSpPr>
          <p:cNvPr id="123907" name="Rectangle 3"/>
          <p:cNvSpPr>
            <a:spLocks noGrp="1" noChangeArrowheads="1"/>
          </p:cNvSpPr>
          <p:nvPr>
            <p:ph type="dt" sz="quarter" idx="1"/>
          </p:nvPr>
        </p:nvSpPr>
        <p:spPr bwMode="auto">
          <a:xfrm>
            <a:off x="3970734" y="1"/>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defTabSz="931887" eaLnBrk="1" hangingPunct="1">
              <a:defRPr sz="1300">
                <a:latin typeface="Arial" charset="0"/>
              </a:defRPr>
            </a:lvl1pPr>
          </a:lstStyle>
          <a:p>
            <a:endParaRPr lang="en-US"/>
          </a:p>
        </p:txBody>
      </p:sp>
      <p:sp>
        <p:nvSpPr>
          <p:cNvPr id="123908" name="Rectangle 4"/>
          <p:cNvSpPr>
            <a:spLocks noGrp="1" noChangeArrowheads="1"/>
          </p:cNvSpPr>
          <p:nvPr>
            <p:ph type="ftr" sz="quarter" idx="2"/>
          </p:nvPr>
        </p:nvSpPr>
        <p:spPr bwMode="auto">
          <a:xfrm>
            <a:off x="0" y="8830659"/>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defTabSz="931887" eaLnBrk="1" hangingPunct="1">
              <a:defRPr sz="1300">
                <a:latin typeface="Arial" charset="0"/>
              </a:defRPr>
            </a:lvl1pPr>
          </a:lstStyle>
          <a:p>
            <a:endParaRPr lang="en-US"/>
          </a:p>
        </p:txBody>
      </p:sp>
      <p:sp>
        <p:nvSpPr>
          <p:cNvPr id="123909" name="Rectangle 5"/>
          <p:cNvSpPr>
            <a:spLocks noGrp="1" noChangeArrowheads="1"/>
          </p:cNvSpPr>
          <p:nvPr>
            <p:ph type="sldNum" sz="quarter" idx="3"/>
          </p:nvPr>
        </p:nvSpPr>
        <p:spPr bwMode="auto">
          <a:xfrm>
            <a:off x="3970734" y="8830659"/>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defTabSz="931887" eaLnBrk="1" hangingPunct="1">
              <a:defRPr sz="1300">
                <a:latin typeface="Arial" charset="0"/>
              </a:defRPr>
            </a:lvl1pPr>
          </a:lstStyle>
          <a:p>
            <a:fld id="{9DBBB0C4-1067-44BA-86CA-2254FF40A8F3}" type="slidenum">
              <a:rPr lang="en-US"/>
              <a:pPr/>
              <a:t>‹#›</a:t>
            </a:fld>
            <a:endParaRPr lang="en-US"/>
          </a:p>
        </p:txBody>
      </p:sp>
    </p:spTree>
    <p:extLst>
      <p:ext uri="{BB962C8B-B14F-4D97-AF65-F5344CB8AC3E}">
        <p14:creationId xmlns:p14="http://schemas.microsoft.com/office/powerpoint/2010/main" val="525206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1"/>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defTabSz="931887" eaLnBrk="1" hangingPunct="1">
              <a:defRPr sz="1300">
                <a:latin typeface="Arial" charset="0"/>
              </a:defRPr>
            </a:lvl1pPr>
          </a:lstStyle>
          <a:p>
            <a:endParaRPr lang="en-US"/>
          </a:p>
        </p:txBody>
      </p:sp>
      <p:sp>
        <p:nvSpPr>
          <p:cNvPr id="34819" name="Rectangle 3"/>
          <p:cNvSpPr>
            <a:spLocks noGrp="1" noChangeArrowheads="1"/>
          </p:cNvSpPr>
          <p:nvPr>
            <p:ph type="dt" idx="1"/>
          </p:nvPr>
        </p:nvSpPr>
        <p:spPr bwMode="auto">
          <a:xfrm>
            <a:off x="3970734" y="1"/>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defTabSz="931887" eaLnBrk="1" hangingPunct="1">
              <a:defRPr sz="1300">
                <a:latin typeface="Arial" charset="0"/>
              </a:defRPr>
            </a:lvl1pPr>
          </a:lstStyle>
          <a:p>
            <a:endParaRPr lang="en-US"/>
          </a:p>
        </p:txBody>
      </p:sp>
      <p:sp>
        <p:nvSpPr>
          <p:cNvPr id="34820"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a:effectLst/>
        </p:spPr>
      </p:sp>
      <p:sp>
        <p:nvSpPr>
          <p:cNvPr id="34821" name="Rectangle 5"/>
          <p:cNvSpPr>
            <a:spLocks noGrp="1" noChangeArrowheads="1"/>
          </p:cNvSpPr>
          <p:nvPr>
            <p:ph type="body" sz="quarter" idx="3"/>
          </p:nvPr>
        </p:nvSpPr>
        <p:spPr bwMode="auto">
          <a:xfrm>
            <a:off x="701345" y="4416099"/>
            <a:ext cx="5607711" cy="4182457"/>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822" name="Rectangle 6"/>
          <p:cNvSpPr>
            <a:spLocks noGrp="1" noChangeArrowheads="1"/>
          </p:cNvSpPr>
          <p:nvPr>
            <p:ph type="ftr" sz="quarter" idx="4"/>
          </p:nvPr>
        </p:nvSpPr>
        <p:spPr bwMode="auto">
          <a:xfrm>
            <a:off x="0" y="8830659"/>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defTabSz="931887" eaLnBrk="1" hangingPunct="1">
              <a:defRPr sz="1300">
                <a:latin typeface="Arial" charset="0"/>
              </a:defRPr>
            </a:lvl1pPr>
          </a:lstStyle>
          <a:p>
            <a:endParaRPr lang="en-US"/>
          </a:p>
        </p:txBody>
      </p:sp>
      <p:sp>
        <p:nvSpPr>
          <p:cNvPr id="34823" name="Rectangle 7"/>
          <p:cNvSpPr>
            <a:spLocks noGrp="1" noChangeArrowheads="1"/>
          </p:cNvSpPr>
          <p:nvPr>
            <p:ph type="sldNum" sz="quarter" idx="5"/>
          </p:nvPr>
        </p:nvSpPr>
        <p:spPr bwMode="auto">
          <a:xfrm>
            <a:off x="3970734" y="8830659"/>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defTabSz="931887" eaLnBrk="1" hangingPunct="1">
              <a:defRPr sz="1300">
                <a:latin typeface="Arial" charset="0"/>
              </a:defRPr>
            </a:lvl1pPr>
          </a:lstStyle>
          <a:p>
            <a:fld id="{6A8884B6-D491-4126-BD68-116ACC5C6F1D}" type="slidenum">
              <a:rPr lang="en-US"/>
              <a:pPr/>
              <a:t>‹#›</a:t>
            </a:fld>
            <a:endParaRPr lang="en-US"/>
          </a:p>
        </p:txBody>
      </p:sp>
    </p:spTree>
    <p:extLst>
      <p:ext uri="{BB962C8B-B14F-4D97-AF65-F5344CB8AC3E}">
        <p14:creationId xmlns:p14="http://schemas.microsoft.com/office/powerpoint/2010/main" val="57094008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Introduce</a:t>
            </a:r>
            <a:r>
              <a:rPr lang="en-US" baseline="0" dirty="0"/>
              <a:t> a dataset and walk through with these slides?</a:t>
            </a:r>
          </a:p>
          <a:p>
            <a:pPr eaLnBrk="1" hangingPunct="1"/>
            <a:endParaRPr lang="en-US" baseline="0" dirty="0"/>
          </a:p>
          <a:p>
            <a:pPr eaLnBrk="1" hangingPunct="1"/>
            <a:r>
              <a:rPr lang="en-US" dirty="0">
                <a:effectLst/>
              </a:rPr>
              <a:t>Ilona R. </a:t>
            </a:r>
            <a:r>
              <a:rPr lang="en-US" dirty="0" err="1">
                <a:effectLst/>
              </a:rPr>
              <a:t>Naujokaitis</a:t>
            </a:r>
            <a:r>
              <a:rPr lang="en-US" dirty="0">
                <a:effectLst/>
              </a:rPr>
              <a:t>-Lewis</a:t>
            </a:r>
            <a:r>
              <a:rPr lang="en-US" baseline="0" dirty="0"/>
              <a:t>  </a:t>
            </a:r>
            <a:endParaRPr lang="en-US" dirty="0"/>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eaLnBrk="0" hangingPunct="0">
              <a:defRPr>
                <a:solidFill>
                  <a:schemeClr val="tx1"/>
                </a:solidFill>
                <a:latin typeface="Tahoma" pitchFamily="34" charset="0"/>
              </a:defRPr>
            </a:lvl1pPr>
            <a:lvl2pPr marL="716130" indent="-275434" defTabSz="931887" eaLnBrk="0" hangingPunct="0">
              <a:defRPr>
                <a:solidFill>
                  <a:schemeClr val="tx1"/>
                </a:solidFill>
                <a:latin typeface="Tahoma" pitchFamily="34" charset="0"/>
              </a:defRPr>
            </a:lvl2pPr>
            <a:lvl3pPr marL="1101738" indent="-220348" defTabSz="931887" eaLnBrk="0" hangingPunct="0">
              <a:defRPr>
                <a:solidFill>
                  <a:schemeClr val="tx1"/>
                </a:solidFill>
                <a:latin typeface="Tahoma" pitchFamily="34" charset="0"/>
              </a:defRPr>
            </a:lvl3pPr>
            <a:lvl4pPr marL="1542433" indent="-220348" defTabSz="931887" eaLnBrk="0" hangingPunct="0">
              <a:defRPr>
                <a:solidFill>
                  <a:schemeClr val="tx1"/>
                </a:solidFill>
                <a:latin typeface="Tahoma" pitchFamily="34" charset="0"/>
              </a:defRPr>
            </a:lvl4pPr>
            <a:lvl5pPr marL="1983128" indent="-220348" defTabSz="931887" eaLnBrk="0" hangingPunct="0">
              <a:defRPr>
                <a:solidFill>
                  <a:schemeClr val="tx1"/>
                </a:solidFill>
                <a:latin typeface="Tahoma" pitchFamily="34" charset="0"/>
              </a:defRPr>
            </a:lvl5pPr>
            <a:lvl6pPr marL="2423823" indent="-220348" defTabSz="931887" eaLnBrk="0" fontAlgn="base" hangingPunct="0">
              <a:spcBef>
                <a:spcPct val="0"/>
              </a:spcBef>
              <a:spcAft>
                <a:spcPct val="0"/>
              </a:spcAft>
              <a:defRPr>
                <a:solidFill>
                  <a:schemeClr val="tx1"/>
                </a:solidFill>
                <a:latin typeface="Tahoma" pitchFamily="34" charset="0"/>
              </a:defRPr>
            </a:lvl6pPr>
            <a:lvl7pPr marL="2864518" indent="-220348" defTabSz="931887" eaLnBrk="0" fontAlgn="base" hangingPunct="0">
              <a:spcBef>
                <a:spcPct val="0"/>
              </a:spcBef>
              <a:spcAft>
                <a:spcPct val="0"/>
              </a:spcAft>
              <a:defRPr>
                <a:solidFill>
                  <a:schemeClr val="tx1"/>
                </a:solidFill>
                <a:latin typeface="Tahoma" pitchFamily="34" charset="0"/>
              </a:defRPr>
            </a:lvl7pPr>
            <a:lvl8pPr marL="3305213" indent="-220348" defTabSz="931887" eaLnBrk="0" fontAlgn="base" hangingPunct="0">
              <a:spcBef>
                <a:spcPct val="0"/>
              </a:spcBef>
              <a:spcAft>
                <a:spcPct val="0"/>
              </a:spcAft>
              <a:defRPr>
                <a:solidFill>
                  <a:schemeClr val="tx1"/>
                </a:solidFill>
                <a:latin typeface="Tahoma" pitchFamily="34" charset="0"/>
              </a:defRPr>
            </a:lvl8pPr>
            <a:lvl9pPr marL="3745908" indent="-220348" defTabSz="931887" eaLnBrk="0" fontAlgn="base" hangingPunct="0">
              <a:spcBef>
                <a:spcPct val="0"/>
              </a:spcBef>
              <a:spcAft>
                <a:spcPct val="0"/>
              </a:spcAft>
              <a:defRPr>
                <a:solidFill>
                  <a:schemeClr val="tx1"/>
                </a:solidFill>
                <a:latin typeface="Tahoma" pitchFamily="34" charset="0"/>
              </a:defRPr>
            </a:lvl9pPr>
          </a:lstStyle>
          <a:p>
            <a:pPr eaLnBrk="1" hangingPunct="1"/>
            <a:fld id="{11143B37-B775-4E8C-B23C-509F42D27CAD}" type="slidenum">
              <a:rPr lang="en-US" smtClean="0">
                <a:latin typeface="Arial" charset="0"/>
              </a:rPr>
              <a:pPr eaLnBrk="1" hangingPunct="1"/>
              <a:t>1</a:t>
            </a:fld>
            <a:endParaRPr lang="en-US">
              <a:latin typeface="Arial" charset="0"/>
            </a:endParaRPr>
          </a:p>
        </p:txBody>
      </p:sp>
    </p:spTree>
    <p:extLst>
      <p:ext uri="{BB962C8B-B14F-4D97-AF65-F5344CB8AC3E}">
        <p14:creationId xmlns:p14="http://schemas.microsoft.com/office/powerpoint/2010/main" val="158465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 believe that connectivity will be influenced by the amount of habitat in the landscape. The configuration of habitat (the more dispersed the fragments the lower the connectivity). The quality of the habitat and I think interactions between these characteristics will substantially increase the likelihood of response.</a:t>
            </a:r>
          </a:p>
        </p:txBody>
      </p:sp>
      <p:sp>
        <p:nvSpPr>
          <p:cNvPr id="16282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fld id="{6D5F28F3-6A03-43F3-8C6A-A537FB6CEADB}" type="slidenum">
              <a:rPr lang="en-US" altLang="en-US">
                <a:solidFill>
                  <a:srgbClr val="000000"/>
                </a:solidFill>
                <a:latin typeface="Calibri" panose="020F0502020204030204" pitchFamily="34" charset="0"/>
              </a:rPr>
              <a:pPr eaLnBrk="1" hangingPunct="1"/>
              <a:t>13</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582725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Type of problems – network structure</a:t>
            </a:r>
            <a:r>
              <a:rPr lang="en-US" baseline="0" dirty="0"/>
              <a:t> itself vs. flow through a network.</a:t>
            </a:r>
          </a:p>
          <a:p>
            <a:r>
              <a:rPr lang="en-US" baseline="0" dirty="0"/>
              <a:t>Need to bring up the point of network vs. interpolation.  </a:t>
            </a:r>
            <a:endParaRPr lang="en-US" dirty="0"/>
          </a:p>
        </p:txBody>
      </p:sp>
      <p:sp>
        <p:nvSpPr>
          <p:cNvPr id="4" name="Slide Number Placeholder 3"/>
          <p:cNvSpPr>
            <a:spLocks noGrp="1"/>
          </p:cNvSpPr>
          <p:nvPr>
            <p:ph type="sldNum" sz="quarter" idx="10"/>
          </p:nvPr>
        </p:nvSpPr>
        <p:spPr/>
        <p:txBody>
          <a:bodyPr/>
          <a:lstStyle/>
          <a:p>
            <a:fld id="{6A8884B6-D491-4126-BD68-116ACC5C6F1D}" type="slidenum">
              <a:rPr lang="en-US" smtClean="0">
                <a:solidFill>
                  <a:srgbClr val="000000"/>
                </a:solidFill>
              </a:rPr>
              <a:pPr/>
              <a:t>14</a:t>
            </a:fld>
            <a:endParaRPr lang="en-US" dirty="0">
              <a:solidFill>
                <a:srgbClr val="000000"/>
              </a:solidFill>
            </a:endParaRPr>
          </a:p>
        </p:txBody>
      </p:sp>
    </p:spTree>
    <p:extLst>
      <p:ext uri="{BB962C8B-B14F-4D97-AF65-F5344CB8AC3E}">
        <p14:creationId xmlns:p14="http://schemas.microsoft.com/office/powerpoint/2010/main" val="3188938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a:t>
            </a:r>
            <a:r>
              <a:rPr lang="en-US" baseline="0" dirty="0"/>
              <a:t> matrix regression.  Complete sampling.  Switzerland.  </a:t>
            </a:r>
            <a:endParaRPr lang="en-US" dirty="0"/>
          </a:p>
        </p:txBody>
      </p:sp>
      <p:sp>
        <p:nvSpPr>
          <p:cNvPr id="4" name="Slide Number Placeholder 3"/>
          <p:cNvSpPr>
            <a:spLocks noGrp="1"/>
          </p:cNvSpPr>
          <p:nvPr>
            <p:ph type="sldNum" sz="quarter" idx="10"/>
          </p:nvPr>
        </p:nvSpPr>
        <p:spPr/>
        <p:txBody>
          <a:bodyPr/>
          <a:lstStyle/>
          <a:p>
            <a:fld id="{6A8884B6-D491-4126-BD68-116ACC5C6F1D}" type="slidenum">
              <a:rPr lang="en-US" smtClean="0"/>
              <a:pPr/>
              <a:t>18</a:t>
            </a:fld>
            <a:endParaRPr lang="en-US"/>
          </a:p>
        </p:txBody>
      </p:sp>
    </p:spTree>
    <p:extLst>
      <p:ext uri="{BB962C8B-B14F-4D97-AF65-F5344CB8AC3E}">
        <p14:creationId xmlns:p14="http://schemas.microsoft.com/office/powerpoint/2010/main" val="246853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1D52A1D0-ACF2-4FEE-A62E-2ACE441D3D62}" type="slidenum">
              <a:rPr lang="en-CA" smtClean="0">
                <a:solidFill>
                  <a:prstClr val="black"/>
                </a:solidFill>
              </a:rPr>
              <a:pPr/>
              <a:t>19</a:t>
            </a:fld>
            <a:endParaRPr lang="en-CA">
              <a:solidFill>
                <a:prstClr val="black"/>
              </a:solidFill>
            </a:endParaRPr>
          </a:p>
        </p:txBody>
      </p:sp>
    </p:spTree>
    <p:extLst>
      <p:ext uri="{BB962C8B-B14F-4D97-AF65-F5344CB8AC3E}">
        <p14:creationId xmlns:p14="http://schemas.microsoft.com/office/powerpoint/2010/main" val="3812940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buFontTx/>
              <a:buChar char="-"/>
            </a:pPr>
            <a:r>
              <a:rPr lang="en-CA" i="0" dirty="0"/>
              <a:t>There is a positive relationship between topographic distance and genetic distance</a:t>
            </a:r>
          </a:p>
          <a:p>
            <a:pPr>
              <a:buFontTx/>
              <a:buChar char="-"/>
            </a:pPr>
            <a:r>
              <a:rPr lang="en-CA" i="0" dirty="0"/>
              <a:t>True Value is in red</a:t>
            </a:r>
          </a:p>
          <a:p>
            <a:pPr>
              <a:buFontTx/>
              <a:buChar char="-"/>
            </a:pPr>
            <a:r>
              <a:rPr lang="en-CA" i="0" baseline="0" dirty="0"/>
              <a:t> Looking within a network type, you see that as the SI decreases there is more divergence of the average across all replicates from the median value (black solid line) and there is a lot more variability around the correlation value</a:t>
            </a:r>
          </a:p>
          <a:p>
            <a:pPr>
              <a:buFontTx/>
              <a:buChar char="-"/>
            </a:pPr>
            <a:r>
              <a:rPr lang="en-CA" i="0" baseline="0" dirty="0"/>
              <a:t>Looking at the influence of network type: we see that networks with fewer links are more sensitive </a:t>
            </a:r>
            <a:r>
              <a:rPr lang="en-CA" i="0" baseline="0" dirty="0" err="1"/>
              <a:t>represente</a:t>
            </a:r>
            <a:endParaRPr lang="en-CA" i="0" baseline="0" dirty="0"/>
          </a:p>
          <a:p>
            <a:pPr>
              <a:buFontTx/>
              <a:buChar char="-"/>
            </a:pPr>
            <a:r>
              <a:rPr lang="en-CA" sz="1300" dirty="0">
                <a:latin typeface="+mn-lt"/>
              </a:rPr>
              <a:t>For topographic distance the proportion of significant replicates declined with network complexity (saturated  &gt; Gabriel &gt; MST networks, ranked by network complexity) across each sampling intensity level </a:t>
            </a:r>
            <a:endParaRPr lang="en-CA" i="0" dirty="0"/>
          </a:p>
          <a:p>
            <a:pPr>
              <a:buFontTx/>
              <a:buChar char="-"/>
            </a:pPr>
            <a:endParaRPr lang="en-CA" i="0" dirty="0"/>
          </a:p>
          <a:p>
            <a:pPr defTabSz="931717" fontAlgn="auto">
              <a:spcBef>
                <a:spcPts val="0"/>
              </a:spcBef>
              <a:spcAft>
                <a:spcPts val="0"/>
              </a:spcAft>
              <a:buFontTx/>
              <a:buChar char="-"/>
              <a:defRPr/>
            </a:pPr>
            <a:r>
              <a:rPr lang="en-CA" i="0" dirty="0"/>
              <a:t>Next,</a:t>
            </a:r>
            <a:r>
              <a:rPr lang="en-CA" i="0" baseline="0" dirty="0"/>
              <a:t> looking at ERR, </a:t>
            </a:r>
            <a:r>
              <a:rPr lang="en-CA" sz="1300" dirty="0">
                <a:latin typeface="+mn-lt"/>
              </a:rPr>
              <a:t>in general there is negative correlation between ERR and genetic distance: as ERR increases the genetic distance declines</a:t>
            </a:r>
          </a:p>
          <a:p>
            <a:pPr>
              <a:buFontTx/>
              <a:buChar char="-"/>
            </a:pPr>
            <a:r>
              <a:rPr lang="en-CA" i="0" baseline="0" dirty="0"/>
              <a:t> We see similar patterns as with Topographic distance: as SI declines the </a:t>
            </a:r>
            <a:r>
              <a:rPr lang="en-CA" i="0" baseline="0" dirty="0" err="1"/>
              <a:t>avg</a:t>
            </a:r>
            <a:r>
              <a:rPr lang="en-CA" i="0" baseline="0" dirty="0"/>
              <a:t> median value is further from the TV and there is more variability</a:t>
            </a:r>
            <a:endParaRPr lang="en-CA" i="0" dirty="0"/>
          </a:p>
          <a:p>
            <a:pPr>
              <a:buFontTx/>
              <a:buChar char="-"/>
            </a:pPr>
            <a:r>
              <a:rPr lang="en-CA" sz="1300" dirty="0">
                <a:latin typeface="+mn-lt"/>
              </a:rPr>
              <a:t> However, the surprising result of this analysis was that although MST networks showed more divergence from the true </a:t>
            </a:r>
            <a:r>
              <a:rPr lang="en-CA" sz="1300" dirty="0" err="1">
                <a:latin typeface="+mn-lt"/>
              </a:rPr>
              <a:t>rM</a:t>
            </a:r>
            <a:r>
              <a:rPr lang="en-CA" sz="1300" dirty="0">
                <a:latin typeface="+mn-lt"/>
              </a:rPr>
              <a:t> value relative to saturated and Gabriel networks </a:t>
            </a:r>
          </a:p>
          <a:p>
            <a:pPr>
              <a:buFontTx/>
              <a:buChar char="-"/>
            </a:pPr>
            <a:r>
              <a:rPr lang="en-CA" sz="1300" dirty="0">
                <a:latin typeface="+mn-lt"/>
              </a:rPr>
              <a:t>Interestingly, the true </a:t>
            </a:r>
            <a:r>
              <a:rPr lang="en-CA" sz="1300" dirty="0" err="1">
                <a:latin typeface="+mn-lt"/>
              </a:rPr>
              <a:t>rM</a:t>
            </a:r>
            <a:r>
              <a:rPr lang="en-CA" sz="1300" dirty="0">
                <a:latin typeface="+mn-lt"/>
              </a:rPr>
              <a:t> value for the MST network had a moderately strong correlation for elevation relief ratio (</a:t>
            </a:r>
            <a:r>
              <a:rPr lang="en-CA" sz="1300" dirty="0" err="1">
                <a:latin typeface="+mn-lt"/>
              </a:rPr>
              <a:t>rM</a:t>
            </a:r>
            <a:r>
              <a:rPr lang="en-CA" sz="1300" dirty="0">
                <a:latin typeface="+mn-lt"/>
              </a:rPr>
              <a:t> = -0.58), identifying it as an important predictor of functional connectivity whereas saturated and Gabriel networks had weak correlations </a:t>
            </a:r>
          </a:p>
          <a:p>
            <a:pPr>
              <a:buFontTx/>
              <a:buChar char="-"/>
            </a:pPr>
            <a:r>
              <a:rPr lang="en-CA" sz="1300" dirty="0">
                <a:latin typeface="+mn-lt"/>
              </a:rPr>
              <a:t>And MST networks had the highest proportion of significant replicates, followed by saturated and then Gabriel networks</a:t>
            </a:r>
          </a:p>
          <a:p>
            <a:pPr>
              <a:buFontTx/>
              <a:buChar char="-"/>
            </a:pPr>
            <a:r>
              <a:rPr lang="en-CA" sz="1300" dirty="0">
                <a:latin typeface="+mn-lt"/>
              </a:rPr>
              <a:t> This basically tells us that choice of network algorithm can lead to different interpretations of the relative importance of landscape variables on gene flow</a:t>
            </a:r>
            <a:endParaRPr lang="en-CA" i="0" dirty="0"/>
          </a:p>
        </p:txBody>
      </p:sp>
      <p:sp>
        <p:nvSpPr>
          <p:cNvPr id="4" name="Slide Number Placeholder 3"/>
          <p:cNvSpPr>
            <a:spLocks noGrp="1"/>
          </p:cNvSpPr>
          <p:nvPr>
            <p:ph type="sldNum" sz="quarter" idx="10"/>
          </p:nvPr>
        </p:nvSpPr>
        <p:spPr/>
        <p:txBody>
          <a:bodyPr/>
          <a:lstStyle/>
          <a:p>
            <a:fld id="{1D52A1D0-ACF2-4FEE-A62E-2ACE441D3D62}" type="slidenum">
              <a:rPr lang="en-CA" smtClean="0">
                <a:solidFill>
                  <a:prstClr val="black"/>
                </a:solidFill>
              </a:rPr>
              <a:pPr/>
              <a:t>20</a:t>
            </a:fld>
            <a:endParaRPr lang="en-CA">
              <a:solidFill>
                <a:prstClr val="black"/>
              </a:solidFill>
            </a:endParaRPr>
          </a:p>
        </p:txBody>
      </p:sp>
    </p:spTree>
    <p:extLst>
      <p:ext uri="{BB962C8B-B14F-4D97-AF65-F5344CB8AC3E}">
        <p14:creationId xmlns:p14="http://schemas.microsoft.com/office/powerpoint/2010/main" val="749835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8884B6-D491-4126-BD68-116ACC5C6F1D}" type="slidenum">
              <a:rPr lang="en-US" smtClean="0"/>
              <a:pPr/>
              <a:t>21</a:t>
            </a:fld>
            <a:endParaRPr lang="en-US"/>
          </a:p>
        </p:txBody>
      </p:sp>
    </p:spTree>
    <p:extLst>
      <p:ext uri="{BB962C8B-B14F-4D97-AF65-F5344CB8AC3E}">
        <p14:creationId xmlns:p14="http://schemas.microsoft.com/office/powerpoint/2010/main" val="1630478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a:t>
            </a:r>
            <a:r>
              <a:rPr lang="en-US" baseline="0" dirty="0"/>
              <a:t> of times a node acts as shortest path between two nodes.  Examples of highly connected and important nodes.  </a:t>
            </a:r>
            <a:endParaRPr lang="en-US" dirty="0"/>
          </a:p>
        </p:txBody>
      </p:sp>
      <p:sp>
        <p:nvSpPr>
          <p:cNvPr id="4" name="Slide Number Placeholder 3"/>
          <p:cNvSpPr>
            <a:spLocks noGrp="1"/>
          </p:cNvSpPr>
          <p:nvPr>
            <p:ph type="sldNum" sz="quarter" idx="10"/>
          </p:nvPr>
        </p:nvSpPr>
        <p:spPr/>
        <p:txBody>
          <a:bodyPr/>
          <a:lstStyle/>
          <a:p>
            <a:fld id="{CAFD92C6-6D2C-4303-8486-600AF4762E9C}"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480431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Idaho</a:t>
            </a:r>
            <a:r>
              <a:rPr lang="en-US" baseline="0" dirty="0"/>
              <a:t> ground squirrel example</a:t>
            </a:r>
            <a:endParaRPr lang="en-US" dirty="0"/>
          </a:p>
        </p:txBody>
      </p:sp>
      <p:sp>
        <p:nvSpPr>
          <p:cNvPr id="4" name="Slide Number Placeholder 3"/>
          <p:cNvSpPr>
            <a:spLocks noGrp="1"/>
          </p:cNvSpPr>
          <p:nvPr>
            <p:ph type="sldNum" sz="quarter" idx="10"/>
          </p:nvPr>
        </p:nvSpPr>
        <p:spPr/>
        <p:txBody>
          <a:bodyPr/>
          <a:lstStyle/>
          <a:p>
            <a:fld id="{6A8884B6-D491-4126-BD68-116ACC5C6F1D}" type="slidenum">
              <a:rPr lang="en-US" smtClean="0"/>
              <a:pPr/>
              <a:t>31</a:t>
            </a:fld>
            <a:endParaRPr lang="en-US"/>
          </a:p>
        </p:txBody>
      </p:sp>
    </p:spTree>
    <p:extLst>
      <p:ext uri="{BB962C8B-B14F-4D97-AF65-F5344CB8AC3E}">
        <p14:creationId xmlns:p14="http://schemas.microsoft.com/office/powerpoint/2010/main" val="4012272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6475FF2-5E57-4A52-9026-489E6FE56F34}" type="datetimeFigureOut">
              <a:rPr lang="en-US" smtClean="0">
                <a:solidFill>
                  <a:srgbClr val="424456"/>
                </a:solidFill>
              </a:rPr>
              <a:pPr/>
              <a:t>9/22/2016</a:t>
            </a:fld>
            <a:endParaRPr lang="en-CA">
              <a:solidFill>
                <a:srgbClr val="424456"/>
              </a:solidFill>
            </a:endParaRPr>
          </a:p>
        </p:txBody>
      </p:sp>
      <p:sp>
        <p:nvSpPr>
          <p:cNvPr id="5" name="Footer Placeholder 4"/>
          <p:cNvSpPr>
            <a:spLocks noGrp="1"/>
          </p:cNvSpPr>
          <p:nvPr>
            <p:ph type="ftr" sz="quarter" idx="11"/>
          </p:nvPr>
        </p:nvSpPr>
        <p:spPr/>
        <p:txBody>
          <a:bodyPr/>
          <a:lstStyle/>
          <a:p>
            <a:endParaRPr lang="en-CA">
              <a:solidFill>
                <a:srgbClr val="424456"/>
              </a:solidFill>
            </a:endParaRPr>
          </a:p>
        </p:txBody>
      </p:sp>
      <p:sp>
        <p:nvSpPr>
          <p:cNvPr id="6" name="Slide Number Placeholder 5"/>
          <p:cNvSpPr>
            <a:spLocks noGrp="1"/>
          </p:cNvSpPr>
          <p:nvPr>
            <p:ph type="sldNum" sz="quarter" idx="12"/>
          </p:nvPr>
        </p:nvSpPr>
        <p:spPr/>
        <p:txBody>
          <a:bodyPr/>
          <a:lstStyle/>
          <a:p>
            <a:fld id="{2A4B3512-A533-4844-9D86-61EB6DC44FB3}" type="slidenum">
              <a:rPr lang="en-CA" smtClean="0"/>
              <a:pPr/>
              <a:t>‹#›</a:t>
            </a:fld>
            <a:endParaRPr lang="en-CA"/>
          </a:p>
        </p:txBody>
      </p:sp>
    </p:spTree>
    <p:extLst>
      <p:ext uri="{BB962C8B-B14F-4D97-AF65-F5344CB8AC3E}">
        <p14:creationId xmlns:p14="http://schemas.microsoft.com/office/powerpoint/2010/main" val="231024053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75FF2-5E57-4A52-9026-489E6FE56F34}" type="datetimeFigureOut">
              <a:rPr lang="en-US" smtClean="0">
                <a:solidFill>
                  <a:srgbClr val="424456"/>
                </a:solidFill>
              </a:rPr>
              <a:pPr/>
              <a:t>9/22/2016</a:t>
            </a:fld>
            <a:endParaRPr lang="en-CA">
              <a:solidFill>
                <a:srgbClr val="424456"/>
              </a:solidFill>
            </a:endParaRPr>
          </a:p>
        </p:txBody>
      </p:sp>
      <p:sp>
        <p:nvSpPr>
          <p:cNvPr id="5" name="Footer Placeholder 4"/>
          <p:cNvSpPr>
            <a:spLocks noGrp="1"/>
          </p:cNvSpPr>
          <p:nvPr>
            <p:ph type="ftr" sz="quarter" idx="11"/>
          </p:nvPr>
        </p:nvSpPr>
        <p:spPr/>
        <p:txBody>
          <a:bodyPr/>
          <a:lstStyle/>
          <a:p>
            <a:endParaRPr lang="en-CA">
              <a:solidFill>
                <a:srgbClr val="424456"/>
              </a:solidFill>
            </a:endParaRPr>
          </a:p>
        </p:txBody>
      </p:sp>
      <p:sp>
        <p:nvSpPr>
          <p:cNvPr id="6" name="Slide Number Placeholder 5"/>
          <p:cNvSpPr>
            <a:spLocks noGrp="1"/>
          </p:cNvSpPr>
          <p:nvPr>
            <p:ph type="sldNum" sz="quarter" idx="12"/>
          </p:nvPr>
        </p:nvSpPr>
        <p:spPr/>
        <p:txBody>
          <a:bodyPr/>
          <a:lstStyle/>
          <a:p>
            <a:fld id="{2A4B3512-A533-4844-9D86-61EB6DC44FB3}" type="slidenum">
              <a:rPr lang="en-CA" smtClean="0"/>
              <a:pPr/>
              <a:t>‹#›</a:t>
            </a:fld>
            <a:endParaRPr lang="en-CA"/>
          </a:p>
        </p:txBody>
      </p:sp>
    </p:spTree>
    <p:extLst>
      <p:ext uri="{BB962C8B-B14F-4D97-AF65-F5344CB8AC3E}">
        <p14:creationId xmlns:p14="http://schemas.microsoft.com/office/powerpoint/2010/main" val="117617200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75FF2-5E57-4A52-9026-489E6FE56F34}" type="datetimeFigureOut">
              <a:rPr lang="en-US" smtClean="0">
                <a:solidFill>
                  <a:srgbClr val="424456"/>
                </a:solidFill>
              </a:rPr>
              <a:pPr/>
              <a:t>9/22/2016</a:t>
            </a:fld>
            <a:endParaRPr lang="en-CA">
              <a:solidFill>
                <a:srgbClr val="424456"/>
              </a:solidFill>
            </a:endParaRPr>
          </a:p>
        </p:txBody>
      </p:sp>
      <p:sp>
        <p:nvSpPr>
          <p:cNvPr id="5" name="Footer Placeholder 4"/>
          <p:cNvSpPr>
            <a:spLocks noGrp="1"/>
          </p:cNvSpPr>
          <p:nvPr>
            <p:ph type="ftr" sz="quarter" idx="11"/>
          </p:nvPr>
        </p:nvSpPr>
        <p:spPr/>
        <p:txBody>
          <a:bodyPr/>
          <a:lstStyle/>
          <a:p>
            <a:endParaRPr lang="en-CA">
              <a:solidFill>
                <a:srgbClr val="424456"/>
              </a:solidFill>
            </a:endParaRPr>
          </a:p>
        </p:txBody>
      </p:sp>
      <p:sp>
        <p:nvSpPr>
          <p:cNvPr id="6" name="Slide Number Placeholder 5"/>
          <p:cNvSpPr>
            <a:spLocks noGrp="1"/>
          </p:cNvSpPr>
          <p:nvPr>
            <p:ph type="sldNum" sz="quarter" idx="12"/>
          </p:nvPr>
        </p:nvSpPr>
        <p:spPr/>
        <p:txBody>
          <a:bodyPr/>
          <a:lstStyle/>
          <a:p>
            <a:fld id="{2A4B3512-A533-4844-9D86-61EB6DC44FB3}" type="slidenum">
              <a:rPr lang="en-CA" smtClean="0"/>
              <a:pPr/>
              <a:t>‹#›</a:t>
            </a:fld>
            <a:endParaRPr lang="en-CA"/>
          </a:p>
        </p:txBody>
      </p:sp>
    </p:spTree>
    <p:extLst>
      <p:ext uri="{BB962C8B-B14F-4D97-AF65-F5344CB8AC3E}">
        <p14:creationId xmlns:p14="http://schemas.microsoft.com/office/powerpoint/2010/main" val="1293708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BE400-3409-49B1-A196-D42219834944}" type="slidenum">
              <a:rPr lang="en-US" smtClean="0"/>
              <a:pPr/>
              <a:t>‹#›</a:t>
            </a:fld>
            <a:endParaRPr lang="en-US"/>
          </a:p>
        </p:txBody>
      </p:sp>
    </p:spTree>
    <p:extLst>
      <p:ext uri="{BB962C8B-B14F-4D97-AF65-F5344CB8AC3E}">
        <p14:creationId xmlns:p14="http://schemas.microsoft.com/office/powerpoint/2010/main" val="33449840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1F01A-74FE-4D35-8952-0943B0CDC70B}" type="slidenum">
              <a:rPr lang="en-US" smtClean="0"/>
              <a:pPr/>
              <a:t>‹#›</a:t>
            </a:fld>
            <a:endParaRPr lang="en-US"/>
          </a:p>
        </p:txBody>
      </p:sp>
    </p:spTree>
    <p:extLst>
      <p:ext uri="{BB962C8B-B14F-4D97-AF65-F5344CB8AC3E}">
        <p14:creationId xmlns:p14="http://schemas.microsoft.com/office/powerpoint/2010/main" val="39038330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635BA-30A5-4E52-AE37-7E21C52E3CDA}" type="slidenum">
              <a:rPr lang="en-US" smtClean="0"/>
              <a:pPr/>
              <a:t>‹#›</a:t>
            </a:fld>
            <a:endParaRPr lang="en-US"/>
          </a:p>
        </p:txBody>
      </p:sp>
    </p:spTree>
    <p:extLst>
      <p:ext uri="{BB962C8B-B14F-4D97-AF65-F5344CB8AC3E}">
        <p14:creationId xmlns:p14="http://schemas.microsoft.com/office/powerpoint/2010/main" val="255621515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4AA98F-5143-4964-AF77-D22FDB7DEE94}" type="slidenum">
              <a:rPr lang="en-US" smtClean="0"/>
              <a:pPr/>
              <a:t>‹#›</a:t>
            </a:fld>
            <a:endParaRPr lang="en-US"/>
          </a:p>
        </p:txBody>
      </p:sp>
    </p:spTree>
    <p:extLst>
      <p:ext uri="{BB962C8B-B14F-4D97-AF65-F5344CB8AC3E}">
        <p14:creationId xmlns:p14="http://schemas.microsoft.com/office/powerpoint/2010/main" val="239206327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638EB6-20A4-43B3-B665-663DA94D260D}" type="slidenum">
              <a:rPr lang="en-US" smtClean="0"/>
              <a:pPr/>
              <a:t>‹#›</a:t>
            </a:fld>
            <a:endParaRPr lang="en-US"/>
          </a:p>
        </p:txBody>
      </p:sp>
    </p:spTree>
    <p:extLst>
      <p:ext uri="{BB962C8B-B14F-4D97-AF65-F5344CB8AC3E}">
        <p14:creationId xmlns:p14="http://schemas.microsoft.com/office/powerpoint/2010/main" val="124577337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C49049-97FC-47D9-8AE3-297329B795DD}" type="slidenum">
              <a:rPr lang="en-US" smtClean="0"/>
              <a:pPr/>
              <a:t>‹#›</a:t>
            </a:fld>
            <a:endParaRPr lang="en-US"/>
          </a:p>
        </p:txBody>
      </p:sp>
    </p:spTree>
    <p:extLst>
      <p:ext uri="{BB962C8B-B14F-4D97-AF65-F5344CB8AC3E}">
        <p14:creationId xmlns:p14="http://schemas.microsoft.com/office/powerpoint/2010/main" val="197489246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1FFC7F-17B5-4E9A-8C0C-1D5F0612FA2E}" type="slidenum">
              <a:rPr lang="en-US" smtClean="0"/>
              <a:pPr/>
              <a:t>‹#›</a:t>
            </a:fld>
            <a:endParaRPr lang="en-US"/>
          </a:p>
        </p:txBody>
      </p:sp>
    </p:spTree>
    <p:extLst>
      <p:ext uri="{BB962C8B-B14F-4D97-AF65-F5344CB8AC3E}">
        <p14:creationId xmlns:p14="http://schemas.microsoft.com/office/powerpoint/2010/main" val="5310006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C2220C-4A3F-4851-85C8-24739571A220}" type="slidenum">
              <a:rPr lang="en-US" smtClean="0"/>
              <a:pPr/>
              <a:t>‹#›</a:t>
            </a:fld>
            <a:endParaRPr lang="en-US"/>
          </a:p>
        </p:txBody>
      </p:sp>
    </p:spTree>
    <p:extLst>
      <p:ext uri="{BB962C8B-B14F-4D97-AF65-F5344CB8AC3E}">
        <p14:creationId xmlns:p14="http://schemas.microsoft.com/office/powerpoint/2010/main" val="18218996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75FF2-5E57-4A52-9026-489E6FE56F34}" type="datetimeFigureOut">
              <a:rPr lang="en-US" smtClean="0">
                <a:solidFill>
                  <a:srgbClr val="424456"/>
                </a:solidFill>
              </a:rPr>
              <a:pPr/>
              <a:t>9/22/2016</a:t>
            </a:fld>
            <a:endParaRPr lang="en-CA">
              <a:solidFill>
                <a:srgbClr val="424456"/>
              </a:solidFill>
            </a:endParaRPr>
          </a:p>
        </p:txBody>
      </p:sp>
      <p:sp>
        <p:nvSpPr>
          <p:cNvPr id="5" name="Footer Placeholder 4"/>
          <p:cNvSpPr>
            <a:spLocks noGrp="1"/>
          </p:cNvSpPr>
          <p:nvPr>
            <p:ph type="ftr" sz="quarter" idx="11"/>
          </p:nvPr>
        </p:nvSpPr>
        <p:spPr/>
        <p:txBody>
          <a:bodyPr/>
          <a:lstStyle/>
          <a:p>
            <a:endParaRPr lang="en-CA">
              <a:solidFill>
                <a:srgbClr val="424456"/>
              </a:solidFill>
            </a:endParaRPr>
          </a:p>
        </p:txBody>
      </p:sp>
      <p:sp>
        <p:nvSpPr>
          <p:cNvPr id="6" name="Slide Number Placeholder 5"/>
          <p:cNvSpPr>
            <a:spLocks noGrp="1"/>
          </p:cNvSpPr>
          <p:nvPr>
            <p:ph type="sldNum" sz="quarter" idx="12"/>
          </p:nvPr>
        </p:nvSpPr>
        <p:spPr/>
        <p:txBody>
          <a:bodyPr/>
          <a:lstStyle/>
          <a:p>
            <a:fld id="{2A4B3512-A533-4844-9D86-61EB6DC44FB3}" type="slidenum">
              <a:rPr lang="en-CA" smtClean="0"/>
              <a:pPr/>
              <a:t>‹#›</a:t>
            </a:fld>
            <a:endParaRPr lang="en-CA"/>
          </a:p>
        </p:txBody>
      </p:sp>
    </p:spTree>
    <p:extLst>
      <p:ext uri="{BB962C8B-B14F-4D97-AF65-F5344CB8AC3E}">
        <p14:creationId xmlns:p14="http://schemas.microsoft.com/office/powerpoint/2010/main" val="186109536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7E62F-D300-4A58-AD50-32E86E2E5D17}" type="slidenum">
              <a:rPr lang="en-US" smtClean="0"/>
              <a:pPr/>
              <a:t>‹#›</a:t>
            </a:fld>
            <a:endParaRPr lang="en-US"/>
          </a:p>
        </p:txBody>
      </p:sp>
    </p:spTree>
    <p:extLst>
      <p:ext uri="{BB962C8B-B14F-4D97-AF65-F5344CB8AC3E}">
        <p14:creationId xmlns:p14="http://schemas.microsoft.com/office/powerpoint/2010/main" val="402551294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48644-1361-4924-BCC2-B11203EAF2CB}" type="slidenum">
              <a:rPr lang="en-US" smtClean="0"/>
              <a:pPr/>
              <a:t>‹#›</a:t>
            </a:fld>
            <a:endParaRPr lang="en-US"/>
          </a:p>
        </p:txBody>
      </p:sp>
    </p:spTree>
    <p:extLst>
      <p:ext uri="{BB962C8B-B14F-4D97-AF65-F5344CB8AC3E}">
        <p14:creationId xmlns:p14="http://schemas.microsoft.com/office/powerpoint/2010/main" val="215180454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ADDD2-E542-4E11-898B-E5EA608F0179}" type="slidenum">
              <a:rPr lang="en-US" smtClean="0"/>
              <a:pPr/>
              <a:t>‹#›</a:t>
            </a:fld>
            <a:endParaRPr lang="en-US"/>
          </a:p>
        </p:txBody>
      </p:sp>
    </p:spTree>
    <p:extLst>
      <p:ext uri="{BB962C8B-B14F-4D97-AF65-F5344CB8AC3E}">
        <p14:creationId xmlns:p14="http://schemas.microsoft.com/office/powerpoint/2010/main" val="291535556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A7D2184-CF97-45C3-880C-E73A9CE90FFE}" type="slidenum">
              <a:rPr lang="en-US"/>
              <a:pPr/>
              <a:t>‹#›</a:t>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sz="quarter"/>
          </p:nvPr>
        </p:nvSpPr>
        <p:spPr>
          <a:xfrm>
            <a:off x="685800" y="1676400"/>
            <a:ext cx="7772400" cy="1828800"/>
          </a:xfrm>
        </p:spPr>
        <p:txBody>
          <a:bodyPr/>
          <a:lstStyle>
            <a:lvl1pPr>
              <a:defRPr/>
            </a:lvl1pPr>
          </a:lstStyle>
          <a:p>
            <a:r>
              <a:rPr lang="en-US"/>
              <a:t>Click to edit Master title style</a:t>
            </a:r>
          </a:p>
        </p:txBody>
      </p:sp>
      <p:sp>
        <p:nvSpPr>
          <p:cNvPr id="128003"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F6701A9D-587E-4B6E-876F-276F8D51366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35994867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C85B6B7C-245E-4E0C-AED4-E098EF89F52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5429596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1E530D56-B6F8-4970-B1F2-B89BCD6ADC5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7440246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352C9B6D-2716-41CE-B116-97AA57A9BAD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37919751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1"/>
          <p:cNvSpPr>
            <a:spLocks noGrp="1" noChangeArrowheads="1"/>
          </p:cNvSpPr>
          <p:nvPr>
            <p:ph type="sldNum" sz="quarter" idx="12"/>
          </p:nvPr>
        </p:nvSpPr>
        <p:spPr>
          <a:ln/>
        </p:spPr>
        <p:txBody>
          <a:bodyPr/>
          <a:lstStyle>
            <a:lvl1pPr>
              <a:defRPr/>
            </a:lvl1pPr>
          </a:lstStyle>
          <a:p>
            <a:pPr>
              <a:defRPr/>
            </a:pPr>
            <a:fld id="{2EC75CB2-5AE3-4332-B208-C3279E329F6C}"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3660633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1"/>
          <p:cNvSpPr>
            <a:spLocks noGrp="1" noChangeArrowheads="1"/>
          </p:cNvSpPr>
          <p:nvPr>
            <p:ph type="sldNum" sz="quarter" idx="12"/>
          </p:nvPr>
        </p:nvSpPr>
        <p:spPr>
          <a:ln/>
        </p:spPr>
        <p:txBody>
          <a:bodyPr/>
          <a:lstStyle>
            <a:lvl1pPr>
              <a:defRPr/>
            </a:lvl1pPr>
          </a:lstStyle>
          <a:p>
            <a:pPr>
              <a:defRPr/>
            </a:pPr>
            <a:fld id="{9292D98D-9C87-4F14-9B5C-E0B7FD42C76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489935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75FF2-5E57-4A52-9026-489E6FE56F34}" type="datetimeFigureOut">
              <a:rPr lang="en-US" smtClean="0">
                <a:solidFill>
                  <a:srgbClr val="DEDEDE"/>
                </a:solidFill>
              </a:rPr>
              <a:pPr/>
              <a:t>9/22/2016</a:t>
            </a:fld>
            <a:endParaRPr lang="en-CA">
              <a:solidFill>
                <a:srgbClr val="DEDEDE"/>
              </a:solidFill>
            </a:endParaRPr>
          </a:p>
        </p:txBody>
      </p:sp>
      <p:sp>
        <p:nvSpPr>
          <p:cNvPr id="5" name="Footer Placeholder 4"/>
          <p:cNvSpPr>
            <a:spLocks noGrp="1"/>
          </p:cNvSpPr>
          <p:nvPr>
            <p:ph type="ftr" sz="quarter" idx="11"/>
          </p:nvPr>
        </p:nvSpPr>
        <p:spPr/>
        <p:txBody>
          <a:bodyPr/>
          <a:lstStyle/>
          <a:p>
            <a:endParaRPr lang="en-CA">
              <a:solidFill>
                <a:srgbClr val="DEDEDE"/>
              </a:solidFill>
            </a:endParaRPr>
          </a:p>
        </p:txBody>
      </p:sp>
      <p:sp>
        <p:nvSpPr>
          <p:cNvPr id="6" name="Slide Number Placeholder 5"/>
          <p:cNvSpPr>
            <a:spLocks noGrp="1"/>
          </p:cNvSpPr>
          <p:nvPr>
            <p:ph type="sldNum" sz="quarter" idx="12"/>
          </p:nvPr>
        </p:nvSpPr>
        <p:spPr/>
        <p:txBody>
          <a:bodyPr/>
          <a:lstStyle/>
          <a:p>
            <a:fld id="{2A4B3512-A533-4844-9D86-61EB6DC44FB3}" type="slidenum">
              <a:rPr lang="en-CA" smtClean="0"/>
              <a:pPr/>
              <a:t>‹#›</a:t>
            </a:fld>
            <a:endParaRPr lang="en-CA"/>
          </a:p>
        </p:txBody>
      </p:sp>
    </p:spTree>
    <p:extLst>
      <p:ext uri="{BB962C8B-B14F-4D97-AF65-F5344CB8AC3E}">
        <p14:creationId xmlns:p14="http://schemas.microsoft.com/office/powerpoint/2010/main" val="409703514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1"/>
          <p:cNvSpPr>
            <a:spLocks noGrp="1" noChangeArrowheads="1"/>
          </p:cNvSpPr>
          <p:nvPr>
            <p:ph type="sldNum" sz="quarter" idx="12"/>
          </p:nvPr>
        </p:nvSpPr>
        <p:spPr>
          <a:ln/>
        </p:spPr>
        <p:txBody>
          <a:bodyPr/>
          <a:lstStyle>
            <a:lvl1pPr>
              <a:defRPr/>
            </a:lvl1pPr>
          </a:lstStyle>
          <a:p>
            <a:pPr>
              <a:defRPr/>
            </a:pPr>
            <a:fld id="{718BAD90-0E1F-464B-AE09-CB6B532E60A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19847830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FC2309BF-FC6F-4610-B4AF-18E62F167B2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5392327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7E01484A-9840-434F-A302-6CE375AA46DC}"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76251570"/>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1B842D7C-3E32-4D42-A9AA-A06518A7A7E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6595241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1F057020-4DAB-4A99-B8A2-40617D71854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51493766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CBF2322A-E836-41EA-9D1A-ECD2E65BB93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6473809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81000"/>
            <a:ext cx="8229600" cy="1371600"/>
          </a:xfrm>
        </p:spPr>
        <p:txBody>
          <a:bodyPr/>
          <a:lstStyle/>
          <a:p>
            <a:r>
              <a:rPr lang="en-US"/>
              <a:t>Click to edit Master title style</a:t>
            </a:r>
          </a:p>
        </p:txBody>
      </p:sp>
      <p:sp>
        <p:nvSpPr>
          <p:cNvPr id="3" name="Content Placeholder 2"/>
          <p:cNvSpPr>
            <a:spLocks noGrp="1"/>
          </p:cNvSpPr>
          <p:nvPr>
            <p:ph sz="quarter" idx="1"/>
          </p:nvPr>
        </p:nvSpPr>
        <p:spPr>
          <a:xfrm>
            <a:off x="457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1"/>
          <p:cNvSpPr>
            <a:spLocks noGrp="1" noChangeArrowheads="1"/>
          </p:cNvSpPr>
          <p:nvPr>
            <p:ph type="sldNum" sz="quarter" idx="12"/>
          </p:nvPr>
        </p:nvSpPr>
        <p:spPr>
          <a:ln/>
        </p:spPr>
        <p:txBody>
          <a:bodyPr/>
          <a:lstStyle>
            <a:lvl1pPr>
              <a:defRPr/>
            </a:lvl1pPr>
          </a:lstStyle>
          <a:p>
            <a:pPr>
              <a:defRPr/>
            </a:pPr>
            <a:fld id="{61F47608-5E77-4746-95B8-C6A67918C76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9044286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4038600" cy="4114800"/>
          </a:xfrm>
        </p:spPr>
        <p:txBody>
          <a:bodyPr/>
          <a:lstStyle/>
          <a:p>
            <a:pPr lvl="0"/>
            <a:endParaRPr lang="en-US" noProof="0"/>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66C4451F-B266-4C52-B850-7E48D20529B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1720271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81000"/>
            <a:ext cx="8229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1"/>
          <p:cNvSpPr>
            <a:spLocks noGrp="1" noChangeArrowheads="1"/>
          </p:cNvSpPr>
          <p:nvPr>
            <p:ph type="sldNum" sz="quarter" idx="12"/>
          </p:nvPr>
        </p:nvSpPr>
        <p:spPr>
          <a:ln/>
        </p:spPr>
        <p:txBody>
          <a:bodyPr/>
          <a:lstStyle>
            <a:lvl1pPr>
              <a:defRPr/>
            </a:lvl1pPr>
          </a:lstStyle>
          <a:p>
            <a:pPr>
              <a:defRPr/>
            </a:pPr>
            <a:fld id="{22F5FE84-EBDF-494D-A5AD-8151BAEF895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96916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1"/>
          <p:cNvSpPr>
            <a:spLocks noGrp="1" noChangeArrowheads="1"/>
          </p:cNvSpPr>
          <p:nvPr>
            <p:ph type="sldNum" sz="quarter" idx="12"/>
          </p:nvPr>
        </p:nvSpPr>
        <p:spPr>
          <a:ln/>
        </p:spPr>
        <p:txBody>
          <a:bodyPr/>
          <a:lstStyle>
            <a:lvl1pPr>
              <a:defRPr/>
            </a:lvl1pPr>
          </a:lstStyle>
          <a:p>
            <a:pPr>
              <a:defRPr/>
            </a:pPr>
            <a:fld id="{E7C70C97-AE0E-43E8-934D-DD4736B7D60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72010846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475FF2-5E57-4A52-9026-489E6FE56F34}" type="datetimeFigureOut">
              <a:rPr lang="en-US" smtClean="0">
                <a:solidFill>
                  <a:srgbClr val="424456"/>
                </a:solidFill>
              </a:rPr>
              <a:pPr/>
              <a:t>9/22/2016</a:t>
            </a:fld>
            <a:endParaRPr lang="en-CA">
              <a:solidFill>
                <a:srgbClr val="424456"/>
              </a:solidFill>
            </a:endParaRPr>
          </a:p>
        </p:txBody>
      </p:sp>
      <p:sp>
        <p:nvSpPr>
          <p:cNvPr id="6" name="Footer Placeholder 5"/>
          <p:cNvSpPr>
            <a:spLocks noGrp="1"/>
          </p:cNvSpPr>
          <p:nvPr>
            <p:ph type="ftr" sz="quarter" idx="11"/>
          </p:nvPr>
        </p:nvSpPr>
        <p:spPr/>
        <p:txBody>
          <a:bodyPr/>
          <a:lstStyle/>
          <a:p>
            <a:endParaRPr lang="en-CA">
              <a:solidFill>
                <a:srgbClr val="424456"/>
              </a:solidFill>
            </a:endParaRPr>
          </a:p>
        </p:txBody>
      </p:sp>
      <p:sp>
        <p:nvSpPr>
          <p:cNvPr id="7" name="Slide Number Placeholder 6"/>
          <p:cNvSpPr>
            <a:spLocks noGrp="1"/>
          </p:cNvSpPr>
          <p:nvPr>
            <p:ph type="sldNum" sz="quarter" idx="12"/>
          </p:nvPr>
        </p:nvSpPr>
        <p:spPr/>
        <p:txBody>
          <a:bodyPr/>
          <a:lstStyle/>
          <a:p>
            <a:fld id="{2A4B3512-A533-4844-9D86-61EB6DC44FB3}" type="slidenum">
              <a:rPr lang="en-CA" smtClean="0"/>
              <a:pPr/>
              <a:t>‹#›</a:t>
            </a:fld>
            <a:endParaRPr lang="en-CA"/>
          </a:p>
        </p:txBody>
      </p:sp>
    </p:spTree>
    <p:extLst>
      <p:ext uri="{BB962C8B-B14F-4D97-AF65-F5344CB8AC3E}">
        <p14:creationId xmlns:p14="http://schemas.microsoft.com/office/powerpoint/2010/main" val="212138938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able Placeholder 2"/>
          <p:cNvSpPr>
            <a:spLocks noGrp="1"/>
          </p:cNvSpPr>
          <p:nvPr>
            <p:ph type="tbl" idx="1"/>
          </p:nvPr>
        </p:nvSpPr>
        <p:spPr>
          <a:xfrm>
            <a:off x="457200" y="1981200"/>
            <a:ext cx="8229600" cy="4114800"/>
          </a:xfrm>
        </p:spPr>
        <p:txBody>
          <a:bodyPr/>
          <a:lstStyle/>
          <a:p>
            <a:pPr lvl="0"/>
            <a:endParaRPr lang="en-US" noProof="0"/>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E0BB2D2A-9EA2-47A9-BD36-BCFA063A6C5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5084304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1"/>
          <p:cNvSpPr>
            <a:spLocks noGrp="1" noChangeArrowheads="1"/>
          </p:cNvSpPr>
          <p:nvPr>
            <p:ph type="sldNum" sz="quarter" idx="12"/>
          </p:nvPr>
        </p:nvSpPr>
        <p:spPr>
          <a:ln/>
        </p:spPr>
        <p:txBody>
          <a:bodyPr/>
          <a:lstStyle>
            <a:lvl1pPr>
              <a:defRPr/>
            </a:lvl1pPr>
          </a:lstStyle>
          <a:p>
            <a:pPr>
              <a:defRPr/>
            </a:pPr>
            <a:fld id="{9EE77128-45C0-4E64-A6C2-0E0460955FE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4696338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5A69F845-2B34-4F7F-91DC-1B934DC49B8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7725618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sz="quarter"/>
          </p:nvPr>
        </p:nvSpPr>
        <p:spPr>
          <a:xfrm>
            <a:off x="685800" y="1676400"/>
            <a:ext cx="7772400" cy="1828800"/>
          </a:xfrm>
        </p:spPr>
        <p:txBody>
          <a:bodyPr/>
          <a:lstStyle>
            <a:lvl1pPr>
              <a:defRPr/>
            </a:lvl1pPr>
          </a:lstStyle>
          <a:p>
            <a:r>
              <a:rPr lang="en-US"/>
              <a:t>Click to edit Master title style</a:t>
            </a:r>
          </a:p>
        </p:txBody>
      </p:sp>
      <p:sp>
        <p:nvSpPr>
          <p:cNvPr id="128003"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F6701A9D-587E-4B6E-876F-276F8D51366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031360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C85B6B7C-245E-4E0C-AED4-E098EF89F52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5827887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1E530D56-B6F8-4970-B1F2-B89BCD6ADC5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713119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352C9B6D-2716-41CE-B116-97AA57A9BAD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724698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1"/>
          <p:cNvSpPr>
            <a:spLocks noGrp="1" noChangeArrowheads="1"/>
          </p:cNvSpPr>
          <p:nvPr>
            <p:ph type="sldNum" sz="quarter" idx="12"/>
          </p:nvPr>
        </p:nvSpPr>
        <p:spPr>
          <a:ln/>
        </p:spPr>
        <p:txBody>
          <a:bodyPr/>
          <a:lstStyle>
            <a:lvl1pPr>
              <a:defRPr/>
            </a:lvl1pPr>
          </a:lstStyle>
          <a:p>
            <a:pPr>
              <a:defRPr/>
            </a:pPr>
            <a:fld id="{2EC75CB2-5AE3-4332-B208-C3279E329F6C}"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542945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1"/>
          <p:cNvSpPr>
            <a:spLocks noGrp="1" noChangeArrowheads="1"/>
          </p:cNvSpPr>
          <p:nvPr>
            <p:ph type="sldNum" sz="quarter" idx="12"/>
          </p:nvPr>
        </p:nvSpPr>
        <p:spPr>
          <a:ln/>
        </p:spPr>
        <p:txBody>
          <a:bodyPr/>
          <a:lstStyle>
            <a:lvl1pPr>
              <a:defRPr/>
            </a:lvl1pPr>
          </a:lstStyle>
          <a:p>
            <a:pPr>
              <a:defRPr/>
            </a:pPr>
            <a:fld id="{9292D98D-9C87-4F14-9B5C-E0B7FD42C76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923744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1"/>
          <p:cNvSpPr>
            <a:spLocks noGrp="1" noChangeArrowheads="1"/>
          </p:cNvSpPr>
          <p:nvPr>
            <p:ph type="sldNum" sz="quarter" idx="12"/>
          </p:nvPr>
        </p:nvSpPr>
        <p:spPr>
          <a:ln/>
        </p:spPr>
        <p:txBody>
          <a:bodyPr/>
          <a:lstStyle>
            <a:lvl1pPr>
              <a:defRPr/>
            </a:lvl1pPr>
          </a:lstStyle>
          <a:p>
            <a:pPr>
              <a:defRPr/>
            </a:pPr>
            <a:fld id="{718BAD90-0E1F-464B-AE09-CB6B532E60A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55995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475FF2-5E57-4A52-9026-489E6FE56F34}" type="datetimeFigureOut">
              <a:rPr lang="en-US" smtClean="0">
                <a:solidFill>
                  <a:srgbClr val="424456"/>
                </a:solidFill>
              </a:rPr>
              <a:pPr/>
              <a:t>9/22/2016</a:t>
            </a:fld>
            <a:endParaRPr lang="en-CA">
              <a:solidFill>
                <a:srgbClr val="424456"/>
              </a:solidFill>
            </a:endParaRPr>
          </a:p>
        </p:txBody>
      </p:sp>
      <p:sp>
        <p:nvSpPr>
          <p:cNvPr id="8" name="Footer Placeholder 7"/>
          <p:cNvSpPr>
            <a:spLocks noGrp="1"/>
          </p:cNvSpPr>
          <p:nvPr>
            <p:ph type="ftr" sz="quarter" idx="11"/>
          </p:nvPr>
        </p:nvSpPr>
        <p:spPr/>
        <p:txBody>
          <a:bodyPr/>
          <a:lstStyle/>
          <a:p>
            <a:endParaRPr lang="en-CA">
              <a:solidFill>
                <a:srgbClr val="424456"/>
              </a:solidFill>
            </a:endParaRPr>
          </a:p>
        </p:txBody>
      </p:sp>
      <p:sp>
        <p:nvSpPr>
          <p:cNvPr id="9" name="Slide Number Placeholder 8"/>
          <p:cNvSpPr>
            <a:spLocks noGrp="1"/>
          </p:cNvSpPr>
          <p:nvPr>
            <p:ph type="sldNum" sz="quarter" idx="12"/>
          </p:nvPr>
        </p:nvSpPr>
        <p:spPr/>
        <p:txBody>
          <a:bodyPr/>
          <a:lstStyle/>
          <a:p>
            <a:fld id="{2A4B3512-A533-4844-9D86-61EB6DC44FB3}" type="slidenum">
              <a:rPr lang="en-CA" smtClean="0"/>
              <a:pPr/>
              <a:t>‹#›</a:t>
            </a:fld>
            <a:endParaRPr lang="en-CA"/>
          </a:p>
        </p:txBody>
      </p:sp>
    </p:spTree>
    <p:extLst>
      <p:ext uri="{BB962C8B-B14F-4D97-AF65-F5344CB8AC3E}">
        <p14:creationId xmlns:p14="http://schemas.microsoft.com/office/powerpoint/2010/main" val="3873352342"/>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FC2309BF-FC6F-4610-B4AF-18E62F167B2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8600333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7E01484A-9840-434F-A302-6CE375AA46DC}"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470232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1B842D7C-3E32-4D42-A9AA-A06518A7A7E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5595461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1F057020-4DAB-4A99-B8A2-40617D71854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600506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CBF2322A-E836-41EA-9D1A-ECD2E65BB93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241698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81000"/>
            <a:ext cx="8229600" cy="1371600"/>
          </a:xfrm>
        </p:spPr>
        <p:txBody>
          <a:bodyPr/>
          <a:lstStyle/>
          <a:p>
            <a:r>
              <a:rPr lang="en-US"/>
              <a:t>Click to edit Master title style</a:t>
            </a:r>
          </a:p>
        </p:txBody>
      </p:sp>
      <p:sp>
        <p:nvSpPr>
          <p:cNvPr id="3" name="Content Placeholder 2"/>
          <p:cNvSpPr>
            <a:spLocks noGrp="1"/>
          </p:cNvSpPr>
          <p:nvPr>
            <p:ph sz="quarter" idx="1"/>
          </p:nvPr>
        </p:nvSpPr>
        <p:spPr>
          <a:xfrm>
            <a:off x="457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1"/>
          <p:cNvSpPr>
            <a:spLocks noGrp="1" noChangeArrowheads="1"/>
          </p:cNvSpPr>
          <p:nvPr>
            <p:ph type="sldNum" sz="quarter" idx="12"/>
          </p:nvPr>
        </p:nvSpPr>
        <p:spPr>
          <a:ln/>
        </p:spPr>
        <p:txBody>
          <a:bodyPr/>
          <a:lstStyle>
            <a:lvl1pPr>
              <a:defRPr/>
            </a:lvl1pPr>
          </a:lstStyle>
          <a:p>
            <a:pPr>
              <a:defRPr/>
            </a:pPr>
            <a:fld id="{61F47608-5E77-4746-95B8-C6A67918C76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541433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4038600" cy="4114800"/>
          </a:xfrm>
        </p:spPr>
        <p:txBody>
          <a:bodyPr/>
          <a:lstStyle/>
          <a:p>
            <a:pPr lvl="0"/>
            <a:endParaRPr lang="en-US" noProof="0"/>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66C4451F-B266-4C52-B850-7E48D20529B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354034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81000"/>
            <a:ext cx="8229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1"/>
          <p:cNvSpPr>
            <a:spLocks noGrp="1" noChangeArrowheads="1"/>
          </p:cNvSpPr>
          <p:nvPr>
            <p:ph type="sldNum" sz="quarter" idx="12"/>
          </p:nvPr>
        </p:nvSpPr>
        <p:spPr>
          <a:ln/>
        </p:spPr>
        <p:txBody>
          <a:bodyPr/>
          <a:lstStyle>
            <a:lvl1pPr>
              <a:defRPr/>
            </a:lvl1pPr>
          </a:lstStyle>
          <a:p>
            <a:pPr>
              <a:defRPr/>
            </a:pPr>
            <a:fld id="{22F5FE84-EBDF-494D-A5AD-8151BAEF895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14673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1"/>
          <p:cNvSpPr>
            <a:spLocks noGrp="1" noChangeArrowheads="1"/>
          </p:cNvSpPr>
          <p:nvPr>
            <p:ph type="sldNum" sz="quarter" idx="12"/>
          </p:nvPr>
        </p:nvSpPr>
        <p:spPr>
          <a:ln/>
        </p:spPr>
        <p:txBody>
          <a:bodyPr/>
          <a:lstStyle>
            <a:lvl1pPr>
              <a:defRPr/>
            </a:lvl1pPr>
          </a:lstStyle>
          <a:p>
            <a:pPr>
              <a:defRPr/>
            </a:pPr>
            <a:fld id="{E7C70C97-AE0E-43E8-934D-DD4736B7D60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756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able Placeholder 2"/>
          <p:cNvSpPr>
            <a:spLocks noGrp="1"/>
          </p:cNvSpPr>
          <p:nvPr>
            <p:ph type="tbl" idx="1"/>
          </p:nvPr>
        </p:nvSpPr>
        <p:spPr>
          <a:xfrm>
            <a:off x="457200" y="1981200"/>
            <a:ext cx="8229600" cy="4114800"/>
          </a:xfrm>
        </p:spPr>
        <p:txBody>
          <a:bodyPr/>
          <a:lstStyle/>
          <a:p>
            <a:pPr lvl="0"/>
            <a:endParaRPr lang="en-US" noProof="0"/>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E0BB2D2A-9EA2-47A9-BD36-BCFA063A6C5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27293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475FF2-5E57-4A52-9026-489E6FE56F34}" type="datetimeFigureOut">
              <a:rPr lang="en-US" smtClean="0">
                <a:solidFill>
                  <a:srgbClr val="424456"/>
                </a:solidFill>
              </a:rPr>
              <a:pPr/>
              <a:t>9/22/2016</a:t>
            </a:fld>
            <a:endParaRPr lang="en-CA">
              <a:solidFill>
                <a:srgbClr val="424456"/>
              </a:solidFill>
            </a:endParaRPr>
          </a:p>
        </p:txBody>
      </p:sp>
      <p:sp>
        <p:nvSpPr>
          <p:cNvPr id="4" name="Footer Placeholder 3"/>
          <p:cNvSpPr>
            <a:spLocks noGrp="1"/>
          </p:cNvSpPr>
          <p:nvPr>
            <p:ph type="ftr" sz="quarter" idx="11"/>
          </p:nvPr>
        </p:nvSpPr>
        <p:spPr/>
        <p:txBody>
          <a:bodyPr/>
          <a:lstStyle/>
          <a:p>
            <a:endParaRPr lang="en-CA">
              <a:solidFill>
                <a:srgbClr val="424456"/>
              </a:solidFill>
            </a:endParaRPr>
          </a:p>
        </p:txBody>
      </p:sp>
      <p:sp>
        <p:nvSpPr>
          <p:cNvPr id="5" name="Slide Number Placeholder 4"/>
          <p:cNvSpPr>
            <a:spLocks noGrp="1"/>
          </p:cNvSpPr>
          <p:nvPr>
            <p:ph type="sldNum" sz="quarter" idx="12"/>
          </p:nvPr>
        </p:nvSpPr>
        <p:spPr/>
        <p:txBody>
          <a:bodyPr/>
          <a:lstStyle/>
          <a:p>
            <a:fld id="{2A4B3512-A533-4844-9D86-61EB6DC44FB3}" type="slidenum">
              <a:rPr lang="en-CA" smtClean="0"/>
              <a:pPr/>
              <a:t>‹#›</a:t>
            </a:fld>
            <a:endParaRPr lang="en-CA"/>
          </a:p>
        </p:txBody>
      </p:sp>
    </p:spTree>
    <p:extLst>
      <p:ext uri="{BB962C8B-B14F-4D97-AF65-F5344CB8AC3E}">
        <p14:creationId xmlns:p14="http://schemas.microsoft.com/office/powerpoint/2010/main" val="473318063"/>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1"/>
          <p:cNvSpPr>
            <a:spLocks noGrp="1" noChangeArrowheads="1"/>
          </p:cNvSpPr>
          <p:nvPr>
            <p:ph type="sldNum" sz="quarter" idx="12"/>
          </p:nvPr>
        </p:nvSpPr>
        <p:spPr>
          <a:ln/>
        </p:spPr>
        <p:txBody>
          <a:bodyPr/>
          <a:lstStyle>
            <a:lvl1pPr>
              <a:defRPr/>
            </a:lvl1pPr>
          </a:lstStyle>
          <a:p>
            <a:pPr>
              <a:defRPr/>
            </a:pPr>
            <a:fld id="{9EE77128-45C0-4E64-A6C2-0E0460955FE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354314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5A69F845-2B34-4F7F-91DC-1B934DC49B8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772150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sz="quarter"/>
          </p:nvPr>
        </p:nvSpPr>
        <p:spPr>
          <a:xfrm>
            <a:off x="685800" y="1676400"/>
            <a:ext cx="7772400" cy="1828800"/>
          </a:xfrm>
        </p:spPr>
        <p:txBody>
          <a:bodyPr/>
          <a:lstStyle>
            <a:lvl1pPr>
              <a:defRPr/>
            </a:lvl1pPr>
          </a:lstStyle>
          <a:p>
            <a:r>
              <a:rPr lang="en-US"/>
              <a:t>Click to edit Master title style</a:t>
            </a:r>
          </a:p>
        </p:txBody>
      </p:sp>
      <p:sp>
        <p:nvSpPr>
          <p:cNvPr id="128003"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F6701A9D-587E-4B6E-876F-276F8D51366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15606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C85B6B7C-245E-4E0C-AED4-E098EF89F52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3032028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1E530D56-B6F8-4970-B1F2-B89BCD6ADC5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156950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352C9B6D-2716-41CE-B116-97AA57A9BAD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805532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1"/>
          <p:cNvSpPr>
            <a:spLocks noGrp="1" noChangeArrowheads="1"/>
          </p:cNvSpPr>
          <p:nvPr>
            <p:ph type="sldNum" sz="quarter" idx="12"/>
          </p:nvPr>
        </p:nvSpPr>
        <p:spPr>
          <a:ln/>
        </p:spPr>
        <p:txBody>
          <a:bodyPr/>
          <a:lstStyle>
            <a:lvl1pPr>
              <a:defRPr/>
            </a:lvl1pPr>
          </a:lstStyle>
          <a:p>
            <a:pPr>
              <a:defRPr/>
            </a:pPr>
            <a:fld id="{2EC75CB2-5AE3-4332-B208-C3279E329F6C}"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742371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1"/>
          <p:cNvSpPr>
            <a:spLocks noGrp="1" noChangeArrowheads="1"/>
          </p:cNvSpPr>
          <p:nvPr>
            <p:ph type="sldNum" sz="quarter" idx="12"/>
          </p:nvPr>
        </p:nvSpPr>
        <p:spPr>
          <a:ln/>
        </p:spPr>
        <p:txBody>
          <a:bodyPr/>
          <a:lstStyle>
            <a:lvl1pPr>
              <a:defRPr/>
            </a:lvl1pPr>
          </a:lstStyle>
          <a:p>
            <a:pPr>
              <a:defRPr/>
            </a:pPr>
            <a:fld id="{9292D98D-9C87-4F14-9B5C-E0B7FD42C76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418731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1"/>
          <p:cNvSpPr>
            <a:spLocks noGrp="1" noChangeArrowheads="1"/>
          </p:cNvSpPr>
          <p:nvPr>
            <p:ph type="sldNum" sz="quarter" idx="12"/>
          </p:nvPr>
        </p:nvSpPr>
        <p:spPr>
          <a:ln/>
        </p:spPr>
        <p:txBody>
          <a:bodyPr/>
          <a:lstStyle>
            <a:lvl1pPr>
              <a:defRPr/>
            </a:lvl1pPr>
          </a:lstStyle>
          <a:p>
            <a:pPr>
              <a:defRPr/>
            </a:pPr>
            <a:fld id="{718BAD90-0E1F-464B-AE09-CB6B532E60A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673387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FC2309BF-FC6F-4610-B4AF-18E62F167B2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3860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75FF2-5E57-4A52-9026-489E6FE56F34}" type="datetimeFigureOut">
              <a:rPr lang="en-US" smtClean="0">
                <a:solidFill>
                  <a:srgbClr val="424456"/>
                </a:solidFill>
              </a:rPr>
              <a:pPr/>
              <a:t>9/22/2016</a:t>
            </a:fld>
            <a:endParaRPr lang="en-CA">
              <a:solidFill>
                <a:srgbClr val="424456"/>
              </a:solidFill>
            </a:endParaRPr>
          </a:p>
        </p:txBody>
      </p:sp>
      <p:sp>
        <p:nvSpPr>
          <p:cNvPr id="3" name="Footer Placeholder 2"/>
          <p:cNvSpPr>
            <a:spLocks noGrp="1"/>
          </p:cNvSpPr>
          <p:nvPr>
            <p:ph type="ftr" sz="quarter" idx="11"/>
          </p:nvPr>
        </p:nvSpPr>
        <p:spPr/>
        <p:txBody>
          <a:bodyPr/>
          <a:lstStyle/>
          <a:p>
            <a:endParaRPr lang="en-CA">
              <a:solidFill>
                <a:srgbClr val="424456"/>
              </a:solidFill>
            </a:endParaRPr>
          </a:p>
        </p:txBody>
      </p:sp>
      <p:sp>
        <p:nvSpPr>
          <p:cNvPr id="4" name="Slide Number Placeholder 3"/>
          <p:cNvSpPr>
            <a:spLocks noGrp="1"/>
          </p:cNvSpPr>
          <p:nvPr>
            <p:ph type="sldNum" sz="quarter" idx="12"/>
          </p:nvPr>
        </p:nvSpPr>
        <p:spPr/>
        <p:txBody>
          <a:bodyPr/>
          <a:lstStyle/>
          <a:p>
            <a:fld id="{2A4B3512-A533-4844-9D86-61EB6DC44FB3}" type="slidenum">
              <a:rPr lang="en-CA" smtClean="0"/>
              <a:pPr/>
              <a:t>‹#›</a:t>
            </a:fld>
            <a:endParaRPr lang="en-CA"/>
          </a:p>
        </p:txBody>
      </p:sp>
    </p:spTree>
    <p:extLst>
      <p:ext uri="{BB962C8B-B14F-4D97-AF65-F5344CB8AC3E}">
        <p14:creationId xmlns:p14="http://schemas.microsoft.com/office/powerpoint/2010/main" val="3051964279"/>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7E01484A-9840-434F-A302-6CE375AA46DC}"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324817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1B842D7C-3E32-4D42-A9AA-A06518A7A7E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7355513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1F057020-4DAB-4A99-B8A2-40617D71854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516207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CBF2322A-E836-41EA-9D1A-ECD2E65BB93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259597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81000"/>
            <a:ext cx="8229600" cy="1371600"/>
          </a:xfrm>
        </p:spPr>
        <p:txBody>
          <a:bodyPr/>
          <a:lstStyle/>
          <a:p>
            <a:r>
              <a:rPr lang="en-US"/>
              <a:t>Click to edit Master title style</a:t>
            </a:r>
          </a:p>
        </p:txBody>
      </p:sp>
      <p:sp>
        <p:nvSpPr>
          <p:cNvPr id="3" name="Content Placeholder 2"/>
          <p:cNvSpPr>
            <a:spLocks noGrp="1"/>
          </p:cNvSpPr>
          <p:nvPr>
            <p:ph sz="quarter" idx="1"/>
          </p:nvPr>
        </p:nvSpPr>
        <p:spPr>
          <a:xfrm>
            <a:off x="457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1"/>
          <p:cNvSpPr>
            <a:spLocks noGrp="1" noChangeArrowheads="1"/>
          </p:cNvSpPr>
          <p:nvPr>
            <p:ph type="sldNum" sz="quarter" idx="12"/>
          </p:nvPr>
        </p:nvSpPr>
        <p:spPr>
          <a:ln/>
        </p:spPr>
        <p:txBody>
          <a:bodyPr/>
          <a:lstStyle>
            <a:lvl1pPr>
              <a:defRPr/>
            </a:lvl1pPr>
          </a:lstStyle>
          <a:p>
            <a:pPr>
              <a:defRPr/>
            </a:pPr>
            <a:fld id="{61F47608-5E77-4746-95B8-C6A67918C76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8104173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4038600" cy="4114800"/>
          </a:xfrm>
        </p:spPr>
        <p:txBody>
          <a:bodyPr/>
          <a:lstStyle/>
          <a:p>
            <a:pPr lvl="0"/>
            <a:endParaRPr lang="en-US" noProof="0"/>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66C4451F-B266-4C52-B850-7E48D20529B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118938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81000"/>
            <a:ext cx="8229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1"/>
          <p:cNvSpPr>
            <a:spLocks noGrp="1" noChangeArrowheads="1"/>
          </p:cNvSpPr>
          <p:nvPr>
            <p:ph type="sldNum" sz="quarter" idx="12"/>
          </p:nvPr>
        </p:nvSpPr>
        <p:spPr>
          <a:ln/>
        </p:spPr>
        <p:txBody>
          <a:bodyPr/>
          <a:lstStyle>
            <a:lvl1pPr>
              <a:defRPr/>
            </a:lvl1pPr>
          </a:lstStyle>
          <a:p>
            <a:pPr>
              <a:defRPr/>
            </a:pPr>
            <a:fld id="{22F5FE84-EBDF-494D-A5AD-8151BAEF895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34760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1"/>
          <p:cNvSpPr>
            <a:spLocks noGrp="1" noChangeArrowheads="1"/>
          </p:cNvSpPr>
          <p:nvPr>
            <p:ph type="sldNum" sz="quarter" idx="12"/>
          </p:nvPr>
        </p:nvSpPr>
        <p:spPr>
          <a:ln/>
        </p:spPr>
        <p:txBody>
          <a:bodyPr/>
          <a:lstStyle>
            <a:lvl1pPr>
              <a:defRPr/>
            </a:lvl1pPr>
          </a:lstStyle>
          <a:p>
            <a:pPr>
              <a:defRPr/>
            </a:pPr>
            <a:fld id="{E7C70C97-AE0E-43E8-934D-DD4736B7D60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3585138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able Placeholder 2"/>
          <p:cNvSpPr>
            <a:spLocks noGrp="1"/>
          </p:cNvSpPr>
          <p:nvPr>
            <p:ph type="tbl" idx="1"/>
          </p:nvPr>
        </p:nvSpPr>
        <p:spPr>
          <a:xfrm>
            <a:off x="457200" y="1981200"/>
            <a:ext cx="8229600" cy="4114800"/>
          </a:xfrm>
        </p:spPr>
        <p:txBody>
          <a:bodyPr/>
          <a:lstStyle/>
          <a:p>
            <a:pPr lvl="0"/>
            <a:endParaRPr lang="en-US" noProof="0"/>
          </a:p>
        </p:txBody>
      </p:sp>
      <p:sp>
        <p:nvSpPr>
          <p:cNvPr id="4"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E0BB2D2A-9EA2-47A9-BD36-BCFA063A6C5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089288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1"/>
          <p:cNvSpPr>
            <a:spLocks noGrp="1" noChangeArrowheads="1"/>
          </p:cNvSpPr>
          <p:nvPr>
            <p:ph type="sldNum" sz="quarter" idx="12"/>
          </p:nvPr>
        </p:nvSpPr>
        <p:spPr>
          <a:ln/>
        </p:spPr>
        <p:txBody>
          <a:bodyPr/>
          <a:lstStyle>
            <a:lvl1pPr>
              <a:defRPr/>
            </a:lvl1pPr>
          </a:lstStyle>
          <a:p>
            <a:pPr>
              <a:defRPr/>
            </a:pPr>
            <a:fld id="{9EE77128-45C0-4E64-A6C2-0E0460955FE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46570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75FF2-5E57-4A52-9026-489E6FE56F34}" type="datetimeFigureOut">
              <a:rPr lang="en-US" smtClean="0">
                <a:solidFill>
                  <a:srgbClr val="424456"/>
                </a:solidFill>
              </a:rPr>
              <a:pPr/>
              <a:t>9/22/2016</a:t>
            </a:fld>
            <a:endParaRPr lang="en-CA">
              <a:solidFill>
                <a:srgbClr val="424456"/>
              </a:solidFill>
            </a:endParaRPr>
          </a:p>
        </p:txBody>
      </p:sp>
      <p:sp>
        <p:nvSpPr>
          <p:cNvPr id="6" name="Footer Placeholder 5"/>
          <p:cNvSpPr>
            <a:spLocks noGrp="1"/>
          </p:cNvSpPr>
          <p:nvPr>
            <p:ph type="ftr" sz="quarter" idx="11"/>
          </p:nvPr>
        </p:nvSpPr>
        <p:spPr/>
        <p:txBody>
          <a:bodyPr/>
          <a:lstStyle/>
          <a:p>
            <a:endParaRPr lang="en-CA">
              <a:solidFill>
                <a:srgbClr val="424456"/>
              </a:solidFill>
            </a:endParaRPr>
          </a:p>
        </p:txBody>
      </p:sp>
      <p:sp>
        <p:nvSpPr>
          <p:cNvPr id="7" name="Slide Number Placeholder 6"/>
          <p:cNvSpPr>
            <a:spLocks noGrp="1"/>
          </p:cNvSpPr>
          <p:nvPr>
            <p:ph type="sldNum" sz="quarter" idx="12"/>
          </p:nvPr>
        </p:nvSpPr>
        <p:spPr/>
        <p:txBody>
          <a:bodyPr/>
          <a:lstStyle/>
          <a:p>
            <a:fld id="{2A4B3512-A533-4844-9D86-61EB6DC44FB3}" type="slidenum">
              <a:rPr lang="en-CA" smtClean="0"/>
              <a:pPr/>
              <a:t>‹#›</a:t>
            </a:fld>
            <a:endParaRPr lang="en-CA"/>
          </a:p>
        </p:txBody>
      </p:sp>
    </p:spTree>
    <p:extLst>
      <p:ext uri="{BB962C8B-B14F-4D97-AF65-F5344CB8AC3E}">
        <p14:creationId xmlns:p14="http://schemas.microsoft.com/office/powerpoint/2010/main" val="44980857"/>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5A69F845-2B34-4F7F-91DC-1B934DC49B8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01260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75FF2-5E57-4A52-9026-489E6FE56F34}" type="datetimeFigureOut">
              <a:rPr lang="en-US" smtClean="0">
                <a:solidFill>
                  <a:srgbClr val="424456"/>
                </a:solidFill>
              </a:rPr>
              <a:pPr/>
              <a:t>9/22/2016</a:t>
            </a:fld>
            <a:endParaRPr lang="en-CA">
              <a:solidFill>
                <a:srgbClr val="424456"/>
              </a:solidFill>
            </a:endParaRPr>
          </a:p>
        </p:txBody>
      </p:sp>
      <p:sp>
        <p:nvSpPr>
          <p:cNvPr id="6" name="Footer Placeholder 5"/>
          <p:cNvSpPr>
            <a:spLocks noGrp="1"/>
          </p:cNvSpPr>
          <p:nvPr>
            <p:ph type="ftr" sz="quarter" idx="11"/>
          </p:nvPr>
        </p:nvSpPr>
        <p:spPr/>
        <p:txBody>
          <a:bodyPr/>
          <a:lstStyle/>
          <a:p>
            <a:endParaRPr lang="en-CA">
              <a:solidFill>
                <a:srgbClr val="424456"/>
              </a:solidFill>
            </a:endParaRPr>
          </a:p>
        </p:txBody>
      </p:sp>
      <p:sp>
        <p:nvSpPr>
          <p:cNvPr id="7" name="Slide Number Placeholder 6"/>
          <p:cNvSpPr>
            <a:spLocks noGrp="1"/>
          </p:cNvSpPr>
          <p:nvPr>
            <p:ph type="sldNum" sz="quarter" idx="12"/>
          </p:nvPr>
        </p:nvSpPr>
        <p:spPr/>
        <p:txBody>
          <a:bodyPr/>
          <a:lstStyle/>
          <a:p>
            <a:fld id="{2A4B3512-A533-4844-9D86-61EB6DC44FB3}" type="slidenum">
              <a:rPr lang="en-CA" smtClean="0"/>
              <a:pPr/>
              <a:t>‹#›</a:t>
            </a:fld>
            <a:endParaRPr lang="en-CA"/>
          </a:p>
        </p:txBody>
      </p:sp>
    </p:spTree>
    <p:extLst>
      <p:ext uri="{BB962C8B-B14F-4D97-AF65-F5344CB8AC3E}">
        <p14:creationId xmlns:p14="http://schemas.microsoft.com/office/powerpoint/2010/main" val="256318572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1.jpe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image" Target="../media/image1.jpeg"/><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image" Target="../media/image1.jpe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7512C1-513A-450B-8732-8677AC864367}" type="slidenum">
              <a:rPr lang="en-US" smtClean="0"/>
              <a:pPr/>
              <a:t>‹#›</a:t>
            </a:fld>
            <a:endParaRPr lang="en-US"/>
          </a:p>
        </p:txBody>
      </p:sp>
    </p:spTree>
    <p:extLst>
      <p:ext uri="{BB962C8B-B14F-4D97-AF65-F5344CB8AC3E}">
        <p14:creationId xmlns:p14="http://schemas.microsoft.com/office/powerpoint/2010/main" val="268113119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7512C1-513A-450B-8732-8677AC864367}" type="slidenum">
              <a:rPr lang="en-US" smtClean="0"/>
              <a:pPr/>
              <a:t>‹#›</a:t>
            </a:fld>
            <a:endParaRPr lang="en-US"/>
          </a:p>
        </p:txBody>
      </p:sp>
    </p:spTree>
    <p:extLst>
      <p:ext uri="{BB962C8B-B14F-4D97-AF65-F5344CB8AC3E}">
        <p14:creationId xmlns:p14="http://schemas.microsoft.com/office/powerpoint/2010/main" val="4210607438"/>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21" cstate="print">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126979" name="Rectangle 3"/>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6980" name="Rectangle 4"/>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6985" name="Rectangle 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solidFill>
                <a:srgbClr val="FFFFFF"/>
              </a:solidFill>
            </a:endParaRPr>
          </a:p>
        </p:txBody>
      </p:sp>
      <p:sp>
        <p:nvSpPr>
          <p:cNvPr id="126986" name="Rectangle 1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US">
              <a:solidFill>
                <a:srgbClr val="FFFFFF"/>
              </a:solidFill>
            </a:endParaRPr>
          </a:p>
        </p:txBody>
      </p:sp>
      <p:sp>
        <p:nvSpPr>
          <p:cNvPr id="126987" name="Rectangle 1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charset="0"/>
              </a:defRPr>
            </a:lvl1pPr>
          </a:lstStyle>
          <a:p>
            <a:pPr>
              <a:defRPr/>
            </a:pPr>
            <a:fld id="{B6B4EDF7-97A4-4D87-8152-D08860C34CD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86814742"/>
      </p:ext>
    </p:extLst>
  </p:cSld>
  <p:clrMap bg1="dk2" tx1="lt1" bg2="dk1"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Lst>
  <p:transition/>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21" cstate="print">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126979" name="Rectangle 3"/>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6980" name="Rectangle 4"/>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6985" name="Rectangle 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solidFill>
                <a:srgbClr val="FFFFFF"/>
              </a:solidFill>
            </a:endParaRPr>
          </a:p>
        </p:txBody>
      </p:sp>
      <p:sp>
        <p:nvSpPr>
          <p:cNvPr id="126986" name="Rectangle 1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US">
              <a:solidFill>
                <a:srgbClr val="FFFFFF"/>
              </a:solidFill>
            </a:endParaRPr>
          </a:p>
        </p:txBody>
      </p:sp>
      <p:sp>
        <p:nvSpPr>
          <p:cNvPr id="126987" name="Rectangle 1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charset="0"/>
              </a:defRPr>
            </a:lvl1pPr>
          </a:lstStyle>
          <a:p>
            <a:pPr>
              <a:defRPr/>
            </a:pPr>
            <a:fld id="{B6B4EDF7-97A4-4D87-8152-D08860C34CD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84984335"/>
      </p:ext>
    </p:extLst>
  </p:cSld>
  <p:clrMap bg1="dk2" tx1="lt1" bg2="dk1"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21" cstate="screen">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126979" name="Rectangle 3"/>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6980" name="Rectangle 4"/>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6985" name="Rectangle 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solidFill>
                <a:srgbClr val="FFFFFF"/>
              </a:solidFill>
            </a:endParaRPr>
          </a:p>
        </p:txBody>
      </p:sp>
      <p:sp>
        <p:nvSpPr>
          <p:cNvPr id="126986" name="Rectangle 1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US">
              <a:solidFill>
                <a:srgbClr val="FFFFFF"/>
              </a:solidFill>
            </a:endParaRPr>
          </a:p>
        </p:txBody>
      </p:sp>
      <p:sp>
        <p:nvSpPr>
          <p:cNvPr id="126987" name="Rectangle 1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charset="0"/>
              </a:defRPr>
            </a:lvl1pPr>
          </a:lstStyle>
          <a:p>
            <a:pPr>
              <a:defRPr/>
            </a:pPr>
            <a:fld id="{B6B4EDF7-97A4-4D87-8152-D08860C34CD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56702626"/>
      </p:ext>
    </p:extLst>
  </p:cSld>
  <p:clrMap bg1="dk2" tx1="lt1" bg2="dk1"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e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0.xml"/><Relationship Id="rId4" Type="http://schemas.openxmlformats.org/officeDocument/2006/relationships/image" Target="../media/image38.tiff"/></Relationships>
</file>

<file path=ppt/slides/_rels/slide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r="11065"/>
          <a:stretch/>
        </p:blipFill>
        <p:spPr>
          <a:xfrm>
            <a:off x="-4713" y="0"/>
            <a:ext cx="9148713" cy="6858000"/>
          </a:xfrm>
          <a:prstGeom prst="rect">
            <a:avLst/>
          </a:prstGeom>
        </p:spPr>
      </p:pic>
      <p:sp>
        <p:nvSpPr>
          <p:cNvPr id="2" name="Title 1"/>
          <p:cNvSpPr>
            <a:spLocks noGrp="1"/>
          </p:cNvSpPr>
          <p:nvPr>
            <p:ph type="ctrTitle"/>
          </p:nvPr>
        </p:nvSpPr>
        <p:spPr>
          <a:xfrm>
            <a:off x="-9728" y="990600"/>
            <a:ext cx="9144000" cy="1447800"/>
          </a:xfrm>
        </p:spPr>
        <p:txBody>
          <a:bodyPr>
            <a:noAutofit/>
          </a:bodyPr>
          <a:lstStyle/>
          <a:p>
            <a:pPr eaLnBrk="1" hangingPunct="1">
              <a:defRPr/>
            </a:pPr>
            <a:r>
              <a:rPr lang="en-US" sz="4800" dirty="0"/>
              <a:t>Networks in Landscape Genetics</a:t>
            </a:r>
            <a:br>
              <a:rPr lang="en-US" sz="4800" dirty="0"/>
            </a:br>
            <a:br>
              <a:rPr lang="en-US" sz="3200" dirty="0"/>
            </a:br>
            <a:r>
              <a:rPr lang="en-US" sz="3200" dirty="0"/>
              <a:t> </a:t>
            </a:r>
          </a:p>
        </p:txBody>
      </p:sp>
      <p:sp>
        <p:nvSpPr>
          <p:cNvPr id="3" name="Subtitle 2"/>
          <p:cNvSpPr>
            <a:spLocks noGrp="1"/>
          </p:cNvSpPr>
          <p:nvPr>
            <p:ph type="subTitle" idx="1"/>
          </p:nvPr>
        </p:nvSpPr>
        <p:spPr>
          <a:xfrm>
            <a:off x="0" y="2828684"/>
            <a:ext cx="8991600" cy="3343516"/>
          </a:xfrm>
        </p:spPr>
        <p:txBody>
          <a:bodyPr>
            <a:normAutofit lnSpcReduction="10000"/>
          </a:bodyPr>
          <a:lstStyle/>
          <a:p>
            <a:pPr eaLnBrk="1" hangingPunct="1">
              <a:defRPr/>
            </a:pPr>
            <a:r>
              <a:rPr lang="en-US" dirty="0">
                <a:solidFill>
                  <a:schemeClr val="bg1"/>
                </a:solidFill>
              </a:rPr>
              <a:t>Melanie Murphy</a:t>
            </a:r>
          </a:p>
          <a:p>
            <a:pPr eaLnBrk="1" hangingPunct="1">
              <a:defRPr/>
            </a:pPr>
            <a:r>
              <a:rPr lang="en-US" sz="2400" dirty="0">
                <a:solidFill>
                  <a:schemeClr val="bg1"/>
                </a:solidFill>
              </a:rPr>
              <a:t>University of Wyoming</a:t>
            </a:r>
          </a:p>
          <a:p>
            <a:pPr eaLnBrk="1" hangingPunct="1">
              <a:defRPr/>
            </a:pPr>
            <a:endParaRPr lang="en-US" sz="2400" dirty="0">
              <a:solidFill>
                <a:schemeClr val="bg1"/>
              </a:solidFill>
            </a:endParaRPr>
          </a:p>
          <a:p>
            <a:pPr algn="l">
              <a:defRPr/>
            </a:pPr>
            <a:r>
              <a:rPr lang="en-US" sz="2400" dirty="0">
                <a:solidFill>
                  <a:schemeClr val="bg1"/>
                </a:solidFill>
              </a:rPr>
              <a:t>Collaborators and Co-authors: </a:t>
            </a:r>
          </a:p>
          <a:p>
            <a:pPr algn="l">
              <a:defRPr/>
            </a:pPr>
            <a:r>
              <a:rPr lang="en-US" sz="2400" dirty="0">
                <a:solidFill>
                  <a:schemeClr val="bg1"/>
                </a:solidFill>
              </a:rPr>
              <a:t>Adi Barocas, Ray </a:t>
            </a:r>
            <a:r>
              <a:rPr lang="en-US" sz="2400" dirty="0" err="1">
                <a:solidFill>
                  <a:schemeClr val="bg1"/>
                </a:solidFill>
              </a:rPr>
              <a:t>Dezzani</a:t>
            </a:r>
            <a:r>
              <a:rPr lang="en-US" sz="2400" dirty="0">
                <a:solidFill>
                  <a:schemeClr val="bg1"/>
                </a:solidFill>
              </a:rPr>
              <a:t>, Rodney Dyer, Jeffrey Evans, Beth Fitzpatrick, Marie-Jose Fortin, W. Chris Funk, Denim </a:t>
            </a:r>
            <a:r>
              <a:rPr lang="en-US" sz="2400" dirty="0" err="1">
                <a:solidFill>
                  <a:schemeClr val="bg1"/>
                </a:solidFill>
              </a:rPr>
              <a:t>Jockimsen</a:t>
            </a:r>
            <a:r>
              <a:rPr lang="en-US" sz="2400" dirty="0">
                <a:solidFill>
                  <a:schemeClr val="bg1"/>
                </a:solidFill>
              </a:rPr>
              <a:t>, Erin Muths, Ilona </a:t>
            </a:r>
            <a:r>
              <a:rPr lang="en-US" sz="2400" dirty="0" err="1">
                <a:solidFill>
                  <a:schemeClr val="bg1"/>
                </a:solidFill>
              </a:rPr>
              <a:t>Naujokaitis</a:t>
            </a:r>
            <a:r>
              <a:rPr lang="en-US" sz="2400" dirty="0">
                <a:solidFill>
                  <a:schemeClr val="bg1"/>
                </a:solidFill>
              </a:rPr>
              <a:t>-Lewis, Sara Oyler-McCance, David </a:t>
            </a:r>
            <a:r>
              <a:rPr lang="en-US" sz="2400" dirty="0" err="1">
                <a:solidFill>
                  <a:schemeClr val="bg1"/>
                </a:solidFill>
              </a:rPr>
              <a:t>Pilliod</a:t>
            </a:r>
            <a:r>
              <a:rPr lang="en-US" sz="2400" dirty="0">
                <a:solidFill>
                  <a:schemeClr val="bg1"/>
                </a:solidFill>
              </a:rPr>
              <a:t>, Rick Scherer Steve Spear, Andrew </a:t>
            </a:r>
            <a:r>
              <a:rPr lang="en-US" sz="2400" dirty="0" err="1">
                <a:solidFill>
                  <a:schemeClr val="bg1"/>
                </a:solidFill>
              </a:rPr>
              <a:t>Storfer</a:t>
            </a:r>
            <a:r>
              <a:rPr lang="en-US" sz="2400" dirty="0">
                <a:solidFill>
                  <a:schemeClr val="bg1"/>
                </a:solidFill>
              </a:rPr>
              <a:t>, </a:t>
            </a:r>
            <a:r>
              <a:rPr lang="en-US" sz="2400" dirty="0" err="1">
                <a:solidFill>
                  <a:schemeClr val="bg1"/>
                </a:solidFill>
              </a:rPr>
              <a:t>Yessica</a:t>
            </a:r>
            <a:r>
              <a:rPr lang="en-US" sz="2400" dirty="0">
                <a:solidFill>
                  <a:schemeClr val="bg1"/>
                </a:solidFill>
              </a:rPr>
              <a:t> Rico, Lisette Waits, Victoria Zero</a:t>
            </a:r>
          </a:p>
          <a:p>
            <a:pPr algn="l" eaLnBrk="1" hangingPunct="1">
              <a:defRPr/>
            </a:pPr>
            <a:endParaRPr lang="en-US" sz="2400" dirty="0">
              <a:solidFill>
                <a:schemeClr val="bg1"/>
              </a:solidFill>
            </a:endParaRPr>
          </a:p>
          <a:p>
            <a:pPr algn="l" eaLnBrk="1" hangingPunct="1">
              <a:defRPr/>
            </a:pPr>
            <a:endParaRPr lang="en-US" sz="2400" dirty="0">
              <a:solidFill>
                <a:schemeClr val="bg1"/>
              </a:solidFill>
            </a:endParaRPr>
          </a:p>
        </p:txBody>
      </p:sp>
      <p:sp>
        <p:nvSpPr>
          <p:cNvPr id="5" name="Rectangle 4"/>
          <p:cNvSpPr/>
          <p:nvPr/>
        </p:nvSpPr>
        <p:spPr>
          <a:xfrm rot="19063577">
            <a:off x="-123634" y="800276"/>
            <a:ext cx="3189476"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WHY</a:t>
            </a:r>
          </a:p>
        </p:txBody>
      </p:sp>
    </p:spTree>
    <p:extLst>
      <p:ext uri="{BB962C8B-B14F-4D97-AF65-F5344CB8AC3E}">
        <p14:creationId xmlns:p14="http://schemas.microsoft.com/office/powerpoint/2010/main" val="1212920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5791200" y="6465477"/>
            <a:ext cx="2874313" cy="338554"/>
          </a:xfrm>
          <a:prstGeom prst="rect">
            <a:avLst/>
          </a:prstGeom>
          <a:noFill/>
        </p:spPr>
        <p:txBody>
          <a:bodyPr wrap="none" rtlCol="0">
            <a:spAutoFit/>
          </a:bodyPr>
          <a:lstStyle/>
          <a:p>
            <a:r>
              <a:rPr lang="en-US" sz="1600" dirty="0">
                <a:solidFill>
                  <a:schemeClr val="bg1"/>
                </a:solidFill>
              </a:rPr>
              <a:t>(Murphy et al. 2010, Ecology)</a:t>
            </a:r>
          </a:p>
        </p:txBody>
      </p:sp>
    </p:spTree>
    <p:extLst>
      <p:ext uri="{BB962C8B-B14F-4D97-AF65-F5344CB8AC3E}">
        <p14:creationId xmlns:p14="http://schemas.microsoft.com/office/powerpoint/2010/main" val="74938185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5791200" y="6465477"/>
            <a:ext cx="2874313" cy="338554"/>
          </a:xfrm>
          <a:prstGeom prst="rect">
            <a:avLst/>
          </a:prstGeom>
          <a:noFill/>
        </p:spPr>
        <p:txBody>
          <a:bodyPr wrap="none" rtlCol="0">
            <a:spAutoFit/>
          </a:bodyPr>
          <a:lstStyle/>
          <a:p>
            <a:r>
              <a:rPr lang="en-US" sz="1600" dirty="0">
                <a:solidFill>
                  <a:schemeClr val="bg1"/>
                </a:solidFill>
              </a:rPr>
              <a:t>(Murphy et al. 2010, Ecology)</a:t>
            </a:r>
          </a:p>
        </p:txBody>
      </p:sp>
    </p:spTree>
    <p:extLst>
      <p:ext uri="{BB962C8B-B14F-4D97-AF65-F5344CB8AC3E}">
        <p14:creationId xmlns:p14="http://schemas.microsoft.com/office/powerpoint/2010/main" val="279895494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14338" y="255588"/>
            <a:ext cx="8291512" cy="1319212"/>
          </a:xfrm>
        </p:spPr>
        <p:txBody>
          <a:bodyPr/>
          <a:lstStyle/>
          <a:p>
            <a:r>
              <a:rPr lang="en-US" dirty="0"/>
              <a:t>Inherently Network in Structure</a:t>
            </a:r>
            <a:endParaRPr lang="en-US" sz="3600" dirty="0"/>
          </a:p>
        </p:txBody>
      </p:sp>
      <p:pic>
        <p:nvPicPr>
          <p:cNvPr id="30727" name="Picture 7" descr="126_269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382713" y="2163763"/>
            <a:ext cx="1716087" cy="1055687"/>
          </a:xfrm>
          <a:noFill/>
          <a:ln w="38100">
            <a:solidFill>
              <a:schemeClr val="bg2"/>
            </a:solidFill>
          </a:ln>
        </p:spPr>
      </p:pic>
      <p:sp>
        <p:nvSpPr>
          <p:cNvPr id="30723" name="Oval 3"/>
          <p:cNvSpPr>
            <a:spLocks noChangeArrowheads="1"/>
          </p:cNvSpPr>
          <p:nvPr/>
        </p:nvSpPr>
        <p:spPr bwMode="auto">
          <a:xfrm>
            <a:off x="1057275" y="1765300"/>
            <a:ext cx="2339975" cy="1865313"/>
          </a:xfrm>
          <a:prstGeom prst="ellipse">
            <a:avLst/>
          </a:prstGeom>
          <a:noFill/>
          <a:ln w="22225">
            <a:solidFill>
              <a:srgbClr val="0070C0"/>
            </a:solidFill>
            <a:round/>
            <a:headEnd/>
            <a:tailEnd/>
          </a:ln>
          <a:effectLst/>
        </p:spPr>
        <p:txBody>
          <a:bodyPr wrap="none" anchor="ctr"/>
          <a:lstStyle/>
          <a:p>
            <a:endParaRPr lang="en-US" dirty="0"/>
          </a:p>
        </p:txBody>
      </p:sp>
      <p:sp>
        <p:nvSpPr>
          <p:cNvPr id="30724" name="Oval 4"/>
          <p:cNvSpPr>
            <a:spLocks noChangeArrowheads="1"/>
          </p:cNvSpPr>
          <p:nvPr/>
        </p:nvSpPr>
        <p:spPr bwMode="auto">
          <a:xfrm>
            <a:off x="5835650" y="1727200"/>
            <a:ext cx="2339975" cy="1865313"/>
          </a:xfrm>
          <a:prstGeom prst="ellipse">
            <a:avLst/>
          </a:prstGeom>
          <a:noFill/>
          <a:ln w="22225">
            <a:solidFill>
              <a:srgbClr val="0070C0"/>
            </a:solidFill>
            <a:round/>
            <a:headEnd/>
            <a:tailEnd/>
          </a:ln>
          <a:effectLst/>
        </p:spPr>
        <p:txBody>
          <a:bodyPr wrap="none" anchor="ctr"/>
          <a:lstStyle/>
          <a:p>
            <a:endParaRPr lang="en-US" dirty="0"/>
          </a:p>
        </p:txBody>
      </p:sp>
      <p:sp>
        <p:nvSpPr>
          <p:cNvPr id="30725" name="Oval 5"/>
          <p:cNvSpPr>
            <a:spLocks noChangeArrowheads="1"/>
          </p:cNvSpPr>
          <p:nvPr/>
        </p:nvSpPr>
        <p:spPr bwMode="auto">
          <a:xfrm>
            <a:off x="5856288" y="4379913"/>
            <a:ext cx="2339975" cy="1865312"/>
          </a:xfrm>
          <a:prstGeom prst="ellipse">
            <a:avLst/>
          </a:prstGeom>
          <a:noFill/>
          <a:ln w="22225">
            <a:solidFill>
              <a:srgbClr val="0070C0"/>
            </a:solidFill>
            <a:round/>
            <a:headEnd/>
            <a:tailEnd/>
          </a:ln>
          <a:effectLst/>
        </p:spPr>
        <p:txBody>
          <a:bodyPr wrap="none" anchor="ctr"/>
          <a:lstStyle/>
          <a:p>
            <a:endParaRPr lang="en-US" dirty="0"/>
          </a:p>
        </p:txBody>
      </p:sp>
      <p:sp>
        <p:nvSpPr>
          <p:cNvPr id="30726" name="Oval 6"/>
          <p:cNvSpPr>
            <a:spLocks noChangeArrowheads="1"/>
          </p:cNvSpPr>
          <p:nvPr/>
        </p:nvSpPr>
        <p:spPr bwMode="auto">
          <a:xfrm>
            <a:off x="1077913" y="4387850"/>
            <a:ext cx="2339975" cy="1865313"/>
          </a:xfrm>
          <a:prstGeom prst="ellipse">
            <a:avLst/>
          </a:prstGeom>
          <a:noFill/>
          <a:ln w="22225">
            <a:solidFill>
              <a:srgbClr val="0070C0"/>
            </a:solidFill>
            <a:round/>
            <a:headEnd/>
            <a:tailEnd/>
          </a:ln>
          <a:effectLst/>
        </p:spPr>
        <p:txBody>
          <a:bodyPr wrap="none" anchor="ctr"/>
          <a:lstStyle/>
          <a:p>
            <a:endParaRPr lang="en-US" dirty="0"/>
          </a:p>
        </p:txBody>
      </p:sp>
      <p:pic>
        <p:nvPicPr>
          <p:cNvPr id="30728" name="Picture 8" descr="126_26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8588" y="4787900"/>
            <a:ext cx="1716087" cy="1055688"/>
          </a:xfrm>
          <a:prstGeom prst="rect">
            <a:avLst/>
          </a:prstGeom>
          <a:noFill/>
          <a:ln w="38100">
            <a:solidFill>
              <a:schemeClr val="bg2"/>
            </a:solidFill>
            <a:miter lim="800000"/>
            <a:headEnd/>
            <a:tailEnd/>
          </a:ln>
        </p:spPr>
      </p:pic>
      <p:pic>
        <p:nvPicPr>
          <p:cNvPr id="30729" name="Picture 9" descr="126_26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7913" y="2152650"/>
            <a:ext cx="1716087" cy="1055688"/>
          </a:xfrm>
          <a:prstGeom prst="rect">
            <a:avLst/>
          </a:prstGeom>
          <a:noFill/>
          <a:ln w="38100">
            <a:solidFill>
              <a:schemeClr val="bg2"/>
            </a:solidFill>
            <a:miter lim="800000"/>
            <a:headEnd/>
            <a:tailEnd/>
          </a:ln>
        </p:spPr>
      </p:pic>
      <p:pic>
        <p:nvPicPr>
          <p:cNvPr id="30730" name="Picture 10" descr="126_26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500" y="4795838"/>
            <a:ext cx="1716088" cy="1055687"/>
          </a:xfrm>
          <a:prstGeom prst="rect">
            <a:avLst/>
          </a:prstGeom>
          <a:noFill/>
          <a:ln w="38100">
            <a:solidFill>
              <a:schemeClr val="bg2"/>
            </a:solidFill>
            <a:miter lim="800000"/>
            <a:headEnd/>
            <a:tailEnd/>
          </a:ln>
        </p:spPr>
      </p:pic>
      <p:sp>
        <p:nvSpPr>
          <p:cNvPr id="30731" name="Line 11"/>
          <p:cNvSpPr>
            <a:spLocks noChangeShapeType="1"/>
          </p:cNvSpPr>
          <p:nvPr/>
        </p:nvSpPr>
        <p:spPr bwMode="auto">
          <a:xfrm>
            <a:off x="2208213" y="3640138"/>
            <a:ext cx="0" cy="750887"/>
          </a:xfrm>
          <a:prstGeom prst="line">
            <a:avLst/>
          </a:prstGeom>
          <a:noFill/>
          <a:ln w="22225">
            <a:solidFill>
              <a:srgbClr val="0070C0"/>
            </a:solidFill>
            <a:round/>
            <a:headEnd/>
            <a:tailEnd/>
          </a:ln>
          <a:effectLst/>
        </p:spPr>
        <p:txBody>
          <a:bodyPr/>
          <a:lstStyle/>
          <a:p>
            <a:endParaRPr lang="en-US" dirty="0"/>
          </a:p>
        </p:txBody>
      </p:sp>
      <p:sp>
        <p:nvSpPr>
          <p:cNvPr id="30732" name="Line 12"/>
          <p:cNvSpPr>
            <a:spLocks noChangeShapeType="1"/>
          </p:cNvSpPr>
          <p:nvPr/>
        </p:nvSpPr>
        <p:spPr bwMode="auto">
          <a:xfrm>
            <a:off x="7027863" y="3602038"/>
            <a:ext cx="0" cy="750887"/>
          </a:xfrm>
          <a:prstGeom prst="line">
            <a:avLst/>
          </a:prstGeom>
          <a:noFill/>
          <a:ln w="22225">
            <a:solidFill>
              <a:srgbClr val="0070C0"/>
            </a:solidFill>
            <a:round/>
            <a:headEnd/>
            <a:tailEnd/>
          </a:ln>
          <a:effectLst/>
        </p:spPr>
        <p:txBody>
          <a:bodyPr/>
          <a:lstStyle/>
          <a:p>
            <a:endParaRPr lang="en-US" dirty="0"/>
          </a:p>
        </p:txBody>
      </p:sp>
      <p:sp>
        <p:nvSpPr>
          <p:cNvPr id="30733" name="Line 13"/>
          <p:cNvSpPr>
            <a:spLocks noChangeShapeType="1"/>
          </p:cNvSpPr>
          <p:nvPr/>
        </p:nvSpPr>
        <p:spPr bwMode="auto">
          <a:xfrm>
            <a:off x="3394075" y="2649538"/>
            <a:ext cx="2451100" cy="2657475"/>
          </a:xfrm>
          <a:prstGeom prst="line">
            <a:avLst/>
          </a:prstGeom>
          <a:noFill/>
          <a:ln w="22225">
            <a:solidFill>
              <a:srgbClr val="0070C0"/>
            </a:solidFill>
            <a:round/>
            <a:headEnd/>
            <a:tailEnd/>
          </a:ln>
          <a:effectLst/>
        </p:spPr>
        <p:txBody>
          <a:bodyPr/>
          <a:lstStyle/>
          <a:p>
            <a:endParaRPr lang="en-US" dirty="0"/>
          </a:p>
        </p:txBody>
      </p:sp>
      <p:sp>
        <p:nvSpPr>
          <p:cNvPr id="30734" name="Line 14"/>
          <p:cNvSpPr>
            <a:spLocks noChangeShapeType="1"/>
          </p:cNvSpPr>
          <p:nvPr/>
        </p:nvSpPr>
        <p:spPr bwMode="auto">
          <a:xfrm flipH="1">
            <a:off x="3409950" y="2667000"/>
            <a:ext cx="2414588" cy="2663825"/>
          </a:xfrm>
          <a:prstGeom prst="line">
            <a:avLst/>
          </a:prstGeom>
          <a:noFill/>
          <a:ln w="22225">
            <a:solidFill>
              <a:srgbClr val="0070C0"/>
            </a:solidFill>
            <a:round/>
            <a:headEnd/>
            <a:tailEnd/>
          </a:ln>
          <a:effectLst/>
        </p:spPr>
        <p:txBody>
          <a:bodyPr/>
          <a:lstStyle/>
          <a:p>
            <a:endParaRPr lang="en-US" dirty="0"/>
          </a:p>
        </p:txBody>
      </p:sp>
      <p:sp>
        <p:nvSpPr>
          <p:cNvPr id="30735" name="Line 15"/>
          <p:cNvSpPr>
            <a:spLocks noChangeShapeType="1"/>
          </p:cNvSpPr>
          <p:nvPr/>
        </p:nvSpPr>
        <p:spPr bwMode="auto">
          <a:xfrm flipH="1">
            <a:off x="3406775" y="2647950"/>
            <a:ext cx="2417763" cy="0"/>
          </a:xfrm>
          <a:prstGeom prst="line">
            <a:avLst/>
          </a:prstGeom>
          <a:noFill/>
          <a:ln w="22225">
            <a:solidFill>
              <a:srgbClr val="0070C0"/>
            </a:solidFill>
            <a:round/>
            <a:headEnd/>
            <a:tailEnd/>
          </a:ln>
          <a:effectLst/>
        </p:spPr>
        <p:txBody>
          <a:bodyPr/>
          <a:lstStyle/>
          <a:p>
            <a:endParaRPr lang="en-US" dirty="0"/>
          </a:p>
        </p:txBody>
      </p:sp>
      <p:sp>
        <p:nvSpPr>
          <p:cNvPr id="30736" name="Line 16"/>
          <p:cNvSpPr>
            <a:spLocks noChangeShapeType="1"/>
          </p:cNvSpPr>
          <p:nvPr/>
        </p:nvSpPr>
        <p:spPr bwMode="auto">
          <a:xfrm flipH="1">
            <a:off x="3413125" y="5292725"/>
            <a:ext cx="2416175" cy="25400"/>
          </a:xfrm>
          <a:prstGeom prst="line">
            <a:avLst/>
          </a:prstGeom>
          <a:noFill/>
          <a:ln w="22225">
            <a:solidFill>
              <a:srgbClr val="0070C0"/>
            </a:solidFill>
            <a:round/>
            <a:headEnd/>
            <a:tailEnd/>
          </a:ln>
          <a:effectLst/>
        </p:spPr>
        <p:txBody>
          <a:bodyPr/>
          <a:lstStyle/>
          <a:p>
            <a:endParaRPr lang="en-US" dirty="0"/>
          </a:p>
        </p:txBody>
      </p:sp>
      <p:sp>
        <p:nvSpPr>
          <p:cNvPr id="2" name="TextBox 1"/>
          <p:cNvSpPr txBox="1"/>
          <p:nvPr/>
        </p:nvSpPr>
        <p:spPr>
          <a:xfrm>
            <a:off x="3633345" y="6538044"/>
            <a:ext cx="5495415" cy="253916"/>
          </a:xfrm>
          <a:prstGeom prst="rect">
            <a:avLst/>
          </a:prstGeom>
          <a:noFill/>
        </p:spPr>
        <p:txBody>
          <a:bodyPr wrap="none" rtlCol="0">
            <a:spAutoFit/>
          </a:bodyPr>
          <a:lstStyle/>
          <a:p>
            <a:r>
              <a:rPr lang="en-US" sz="1050" dirty="0">
                <a:latin typeface="Arial" charset="0"/>
              </a:rPr>
              <a:t>(Murphy, Dyer, Cushman </a:t>
            </a:r>
            <a:r>
              <a:rPr lang="en-US" sz="1050" i="1" dirty="0">
                <a:latin typeface="Arial" charset="0"/>
              </a:rPr>
              <a:t>in press; </a:t>
            </a:r>
            <a:r>
              <a:rPr lang="en-US" sz="1050" i="1" dirty="0"/>
              <a:t>Landscape Genetics: Concepts, Methods, Applications</a:t>
            </a:r>
            <a:r>
              <a:rPr lang="en-US" sz="1050" dirty="0"/>
              <a:t>)</a:t>
            </a:r>
          </a:p>
        </p:txBody>
      </p:sp>
    </p:spTree>
    <p:extLst>
      <p:ext uri="{BB962C8B-B14F-4D97-AF65-F5344CB8AC3E}">
        <p14:creationId xmlns:p14="http://schemas.microsoft.com/office/powerpoint/2010/main" val="2589742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208"/>
          <p:cNvSpPr/>
          <p:nvPr/>
        </p:nvSpPr>
        <p:spPr>
          <a:xfrm rot="8100000">
            <a:off x="2932113" y="1487488"/>
            <a:ext cx="296862" cy="442912"/>
          </a:xfrm>
          <a:custGeom>
            <a:avLst/>
            <a:gdLst>
              <a:gd name="connsiteX0" fmla="*/ 346363 w 443345"/>
              <a:gd name="connsiteY0" fmla="*/ 0 h 665018"/>
              <a:gd name="connsiteX1" fmla="*/ 346363 w 443345"/>
              <a:gd name="connsiteY1" fmla="*/ 0 h 665018"/>
              <a:gd name="connsiteX2" fmla="*/ 235527 w 443345"/>
              <a:gd name="connsiteY2" fmla="*/ 55418 h 665018"/>
              <a:gd name="connsiteX3" fmla="*/ 193963 w 443345"/>
              <a:gd name="connsiteY3" fmla="*/ 96982 h 665018"/>
              <a:gd name="connsiteX4" fmla="*/ 96981 w 443345"/>
              <a:gd name="connsiteY4" fmla="*/ 138545 h 665018"/>
              <a:gd name="connsiteX5" fmla="*/ 0 w 443345"/>
              <a:gd name="connsiteY5" fmla="*/ 180109 h 665018"/>
              <a:gd name="connsiteX6" fmla="*/ 13854 w 443345"/>
              <a:gd name="connsiteY6" fmla="*/ 290945 h 665018"/>
              <a:gd name="connsiteX7" fmla="*/ 55418 w 443345"/>
              <a:gd name="connsiteY7" fmla="*/ 318654 h 665018"/>
              <a:gd name="connsiteX8" fmla="*/ 83127 w 443345"/>
              <a:gd name="connsiteY8" fmla="*/ 457200 h 665018"/>
              <a:gd name="connsiteX9" fmla="*/ 96981 w 443345"/>
              <a:gd name="connsiteY9" fmla="*/ 498763 h 665018"/>
              <a:gd name="connsiteX10" fmla="*/ 221672 w 443345"/>
              <a:gd name="connsiteY10" fmla="*/ 609600 h 665018"/>
              <a:gd name="connsiteX11" fmla="*/ 304800 w 443345"/>
              <a:gd name="connsiteY11" fmla="*/ 665018 h 665018"/>
              <a:gd name="connsiteX12" fmla="*/ 346363 w 443345"/>
              <a:gd name="connsiteY12" fmla="*/ 651163 h 665018"/>
              <a:gd name="connsiteX13" fmla="*/ 318654 w 443345"/>
              <a:gd name="connsiteY13" fmla="*/ 498763 h 665018"/>
              <a:gd name="connsiteX14" fmla="*/ 374072 w 443345"/>
              <a:gd name="connsiteY14" fmla="*/ 429491 h 665018"/>
              <a:gd name="connsiteX15" fmla="*/ 401781 w 443345"/>
              <a:gd name="connsiteY15" fmla="*/ 387927 h 665018"/>
              <a:gd name="connsiteX16" fmla="*/ 429490 w 443345"/>
              <a:gd name="connsiteY16" fmla="*/ 304800 h 665018"/>
              <a:gd name="connsiteX17" fmla="*/ 443345 w 443345"/>
              <a:gd name="connsiteY17" fmla="*/ 263236 h 665018"/>
              <a:gd name="connsiteX18" fmla="*/ 429490 w 443345"/>
              <a:gd name="connsiteY18" fmla="*/ 55418 h 665018"/>
              <a:gd name="connsiteX19" fmla="*/ 387927 w 443345"/>
              <a:gd name="connsiteY19" fmla="*/ 41563 h 665018"/>
              <a:gd name="connsiteX20" fmla="*/ 346363 w 443345"/>
              <a:gd name="connsiteY20" fmla="*/ 0 h 66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3345" h="665018">
                <a:moveTo>
                  <a:pt x="346363" y="0"/>
                </a:moveTo>
                <a:lnTo>
                  <a:pt x="346363" y="0"/>
                </a:lnTo>
                <a:cubicBezTo>
                  <a:pt x="309418" y="18473"/>
                  <a:pt x="270375" y="33242"/>
                  <a:pt x="235527" y="55418"/>
                </a:cubicBezTo>
                <a:cubicBezTo>
                  <a:pt x="218997" y="65937"/>
                  <a:pt x="209907" y="85594"/>
                  <a:pt x="193963" y="96982"/>
                </a:cubicBezTo>
                <a:cubicBezTo>
                  <a:pt x="148010" y="129805"/>
                  <a:pt x="142209" y="119162"/>
                  <a:pt x="96981" y="138545"/>
                </a:cubicBezTo>
                <a:cubicBezTo>
                  <a:pt x="-22877" y="189912"/>
                  <a:pt x="97486" y="147612"/>
                  <a:pt x="0" y="180109"/>
                </a:cubicBezTo>
                <a:cubicBezTo>
                  <a:pt x="4618" y="217054"/>
                  <a:pt x="26" y="256375"/>
                  <a:pt x="13854" y="290945"/>
                </a:cubicBezTo>
                <a:cubicBezTo>
                  <a:pt x="20038" y="306405"/>
                  <a:pt x="49014" y="303284"/>
                  <a:pt x="55418" y="318654"/>
                </a:cubicBezTo>
                <a:cubicBezTo>
                  <a:pt x="73532" y="362128"/>
                  <a:pt x="68234" y="412520"/>
                  <a:pt x="83127" y="457200"/>
                </a:cubicBezTo>
                <a:cubicBezTo>
                  <a:pt x="87745" y="471054"/>
                  <a:pt x="88493" y="486879"/>
                  <a:pt x="96981" y="498763"/>
                </a:cubicBezTo>
                <a:cubicBezTo>
                  <a:pt x="126471" y="540049"/>
                  <a:pt x="185016" y="577527"/>
                  <a:pt x="221672" y="609600"/>
                </a:cubicBezTo>
                <a:cubicBezTo>
                  <a:pt x="285536" y="665481"/>
                  <a:pt x="235724" y="641992"/>
                  <a:pt x="304800" y="665018"/>
                </a:cubicBezTo>
                <a:cubicBezTo>
                  <a:pt x="318654" y="660400"/>
                  <a:pt x="343195" y="665419"/>
                  <a:pt x="346363" y="651163"/>
                </a:cubicBezTo>
                <a:cubicBezTo>
                  <a:pt x="356807" y="604163"/>
                  <a:pt x="334042" y="544926"/>
                  <a:pt x="318654" y="498763"/>
                </a:cubicBezTo>
                <a:cubicBezTo>
                  <a:pt x="389401" y="475182"/>
                  <a:pt x="342179" y="503909"/>
                  <a:pt x="374072" y="429491"/>
                </a:cubicBezTo>
                <a:cubicBezTo>
                  <a:pt x="380631" y="414186"/>
                  <a:pt x="395018" y="403143"/>
                  <a:pt x="401781" y="387927"/>
                </a:cubicBezTo>
                <a:cubicBezTo>
                  <a:pt x="413643" y="361237"/>
                  <a:pt x="420254" y="332509"/>
                  <a:pt x="429490" y="304800"/>
                </a:cubicBezTo>
                <a:lnTo>
                  <a:pt x="443345" y="263236"/>
                </a:lnTo>
                <a:cubicBezTo>
                  <a:pt x="438727" y="193963"/>
                  <a:pt x="446328" y="122772"/>
                  <a:pt x="429490" y="55418"/>
                </a:cubicBezTo>
                <a:cubicBezTo>
                  <a:pt x="425948" y="41250"/>
                  <a:pt x="399331" y="50686"/>
                  <a:pt x="387927" y="41563"/>
                </a:cubicBezTo>
                <a:cubicBezTo>
                  <a:pt x="326367" y="-7685"/>
                  <a:pt x="353290" y="6927"/>
                  <a:pt x="346363" y="0"/>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5715" name="TextBox 3"/>
          <p:cNvSpPr txBox="1">
            <a:spLocks noChangeArrowheads="1"/>
          </p:cNvSpPr>
          <p:nvPr/>
        </p:nvSpPr>
        <p:spPr bwMode="auto">
          <a:xfrm>
            <a:off x="582288" y="224135"/>
            <a:ext cx="8180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algn="ctr" eaLnBrk="1" fontAlgn="base" hangingPunct="1">
              <a:spcBef>
                <a:spcPct val="0"/>
              </a:spcBef>
              <a:spcAft>
                <a:spcPct val="0"/>
              </a:spcAft>
            </a:pPr>
            <a:r>
              <a:rPr lang="en-US" altLang="en-US" sz="2400" b="1" dirty="0">
                <a:solidFill>
                  <a:srgbClr val="000000"/>
                </a:solidFill>
                <a:latin typeface="Calibri" panose="020F0502020204030204" pitchFamily="34" charset="0"/>
              </a:rPr>
              <a:t>Functional Connectivity Hypotheses</a:t>
            </a:r>
          </a:p>
        </p:txBody>
      </p:sp>
      <p:sp>
        <p:nvSpPr>
          <p:cNvPr id="26" name="Freeform 25"/>
          <p:cNvSpPr/>
          <p:nvPr/>
        </p:nvSpPr>
        <p:spPr>
          <a:xfrm rot="10963836">
            <a:off x="604838" y="3643313"/>
            <a:ext cx="1149350" cy="1066800"/>
          </a:xfrm>
          <a:custGeom>
            <a:avLst/>
            <a:gdLst>
              <a:gd name="connsiteX0" fmla="*/ 332509 w 2563091"/>
              <a:gd name="connsiteY0" fmla="*/ 110837 h 2452255"/>
              <a:gd name="connsiteX1" fmla="*/ 332509 w 2563091"/>
              <a:gd name="connsiteY1" fmla="*/ 110837 h 2452255"/>
              <a:gd name="connsiteX2" fmla="*/ 374072 w 2563091"/>
              <a:gd name="connsiteY2" fmla="*/ 235528 h 2452255"/>
              <a:gd name="connsiteX3" fmla="*/ 401781 w 2563091"/>
              <a:gd name="connsiteY3" fmla="*/ 304800 h 2452255"/>
              <a:gd name="connsiteX4" fmla="*/ 429491 w 2563091"/>
              <a:gd name="connsiteY4" fmla="*/ 387928 h 2452255"/>
              <a:gd name="connsiteX5" fmla="*/ 415636 w 2563091"/>
              <a:gd name="connsiteY5" fmla="*/ 512618 h 2452255"/>
              <a:gd name="connsiteX6" fmla="*/ 387927 w 2563091"/>
              <a:gd name="connsiteY6" fmla="*/ 554182 h 2452255"/>
              <a:gd name="connsiteX7" fmla="*/ 332509 w 2563091"/>
              <a:gd name="connsiteY7" fmla="*/ 623455 h 2452255"/>
              <a:gd name="connsiteX8" fmla="*/ 263236 w 2563091"/>
              <a:gd name="connsiteY8" fmla="*/ 692728 h 2452255"/>
              <a:gd name="connsiteX9" fmla="*/ 207818 w 2563091"/>
              <a:gd name="connsiteY9" fmla="*/ 872837 h 2452255"/>
              <a:gd name="connsiteX10" fmla="*/ 193963 w 2563091"/>
              <a:gd name="connsiteY10" fmla="*/ 914400 h 2452255"/>
              <a:gd name="connsiteX11" fmla="*/ 180109 w 2563091"/>
              <a:gd name="connsiteY11" fmla="*/ 969818 h 2452255"/>
              <a:gd name="connsiteX12" fmla="*/ 152400 w 2563091"/>
              <a:gd name="connsiteY12" fmla="*/ 1011382 h 2452255"/>
              <a:gd name="connsiteX13" fmla="*/ 138545 w 2563091"/>
              <a:gd name="connsiteY13" fmla="*/ 1066800 h 2452255"/>
              <a:gd name="connsiteX14" fmla="*/ 83127 w 2563091"/>
              <a:gd name="connsiteY14" fmla="*/ 1163782 h 2452255"/>
              <a:gd name="connsiteX15" fmla="*/ 27709 w 2563091"/>
              <a:gd name="connsiteY15" fmla="*/ 1274618 h 2452255"/>
              <a:gd name="connsiteX16" fmla="*/ 0 w 2563091"/>
              <a:gd name="connsiteY16" fmla="*/ 1357746 h 2452255"/>
              <a:gd name="connsiteX17" fmla="*/ 27709 w 2563091"/>
              <a:gd name="connsiteY17" fmla="*/ 1454728 h 2452255"/>
              <a:gd name="connsiteX18" fmla="*/ 41563 w 2563091"/>
              <a:gd name="connsiteY18" fmla="*/ 1496291 h 2452255"/>
              <a:gd name="connsiteX19" fmla="*/ 138545 w 2563091"/>
              <a:gd name="connsiteY19" fmla="*/ 1620982 h 2452255"/>
              <a:gd name="connsiteX20" fmla="*/ 152400 w 2563091"/>
              <a:gd name="connsiteY20" fmla="*/ 1662546 h 2452255"/>
              <a:gd name="connsiteX21" fmla="*/ 249381 w 2563091"/>
              <a:gd name="connsiteY21" fmla="*/ 1773382 h 2452255"/>
              <a:gd name="connsiteX22" fmla="*/ 304800 w 2563091"/>
              <a:gd name="connsiteY22" fmla="*/ 1856509 h 2452255"/>
              <a:gd name="connsiteX23" fmla="*/ 318654 w 2563091"/>
              <a:gd name="connsiteY23" fmla="*/ 1898073 h 2452255"/>
              <a:gd name="connsiteX24" fmla="*/ 387927 w 2563091"/>
              <a:gd name="connsiteY24" fmla="*/ 1981200 h 2452255"/>
              <a:gd name="connsiteX25" fmla="*/ 540327 w 2563091"/>
              <a:gd name="connsiteY25" fmla="*/ 2175164 h 2452255"/>
              <a:gd name="connsiteX26" fmla="*/ 581891 w 2563091"/>
              <a:gd name="connsiteY26" fmla="*/ 2216728 h 2452255"/>
              <a:gd name="connsiteX27" fmla="*/ 665018 w 2563091"/>
              <a:gd name="connsiteY27" fmla="*/ 2272146 h 2452255"/>
              <a:gd name="connsiteX28" fmla="*/ 748145 w 2563091"/>
              <a:gd name="connsiteY28" fmla="*/ 2230582 h 2452255"/>
              <a:gd name="connsiteX29" fmla="*/ 831272 w 2563091"/>
              <a:gd name="connsiteY29" fmla="*/ 2175164 h 2452255"/>
              <a:gd name="connsiteX30" fmla="*/ 928254 w 2563091"/>
              <a:gd name="connsiteY30" fmla="*/ 2133600 h 2452255"/>
              <a:gd name="connsiteX31" fmla="*/ 1274618 w 2563091"/>
              <a:gd name="connsiteY31" fmla="*/ 2189018 h 2452255"/>
              <a:gd name="connsiteX32" fmla="*/ 1316181 w 2563091"/>
              <a:gd name="connsiteY32" fmla="*/ 2216728 h 2452255"/>
              <a:gd name="connsiteX33" fmla="*/ 1330036 w 2563091"/>
              <a:gd name="connsiteY33" fmla="*/ 2272146 h 2452255"/>
              <a:gd name="connsiteX34" fmla="*/ 1371600 w 2563091"/>
              <a:gd name="connsiteY34" fmla="*/ 2327564 h 2452255"/>
              <a:gd name="connsiteX35" fmla="*/ 1551709 w 2563091"/>
              <a:gd name="connsiteY35" fmla="*/ 2369128 h 2452255"/>
              <a:gd name="connsiteX36" fmla="*/ 1634836 w 2563091"/>
              <a:gd name="connsiteY36" fmla="*/ 2396837 h 2452255"/>
              <a:gd name="connsiteX37" fmla="*/ 1717963 w 2563091"/>
              <a:gd name="connsiteY37" fmla="*/ 2452255 h 2452255"/>
              <a:gd name="connsiteX38" fmla="*/ 1856509 w 2563091"/>
              <a:gd name="connsiteY38" fmla="*/ 2396837 h 2452255"/>
              <a:gd name="connsiteX39" fmla="*/ 1898072 w 2563091"/>
              <a:gd name="connsiteY39" fmla="*/ 2355273 h 2452255"/>
              <a:gd name="connsiteX40" fmla="*/ 2008909 w 2563091"/>
              <a:gd name="connsiteY40" fmla="*/ 2272146 h 2452255"/>
              <a:gd name="connsiteX41" fmla="*/ 2105891 w 2563091"/>
              <a:gd name="connsiteY41" fmla="*/ 2216728 h 2452255"/>
              <a:gd name="connsiteX42" fmla="*/ 2202872 w 2563091"/>
              <a:gd name="connsiteY42" fmla="*/ 2133600 h 2452255"/>
              <a:gd name="connsiteX43" fmla="*/ 2230581 w 2563091"/>
              <a:gd name="connsiteY43" fmla="*/ 2092037 h 2452255"/>
              <a:gd name="connsiteX44" fmla="*/ 2216727 w 2563091"/>
              <a:gd name="connsiteY44" fmla="*/ 1925782 h 2452255"/>
              <a:gd name="connsiteX45" fmla="*/ 2147454 w 2563091"/>
              <a:gd name="connsiteY45" fmla="*/ 1828800 h 2452255"/>
              <a:gd name="connsiteX46" fmla="*/ 2050472 w 2563091"/>
              <a:gd name="connsiteY46" fmla="*/ 1717964 h 2452255"/>
              <a:gd name="connsiteX47" fmla="*/ 1995054 w 2563091"/>
              <a:gd name="connsiteY47" fmla="*/ 1690255 h 2452255"/>
              <a:gd name="connsiteX48" fmla="*/ 1953491 w 2563091"/>
              <a:gd name="connsiteY48" fmla="*/ 1634837 h 2452255"/>
              <a:gd name="connsiteX49" fmla="*/ 1939636 w 2563091"/>
              <a:gd name="connsiteY49" fmla="*/ 1579418 h 2452255"/>
              <a:gd name="connsiteX50" fmla="*/ 1953491 w 2563091"/>
              <a:gd name="connsiteY50" fmla="*/ 1524000 h 2452255"/>
              <a:gd name="connsiteX51" fmla="*/ 1995054 w 2563091"/>
              <a:gd name="connsiteY51" fmla="*/ 1510146 h 2452255"/>
              <a:gd name="connsiteX52" fmla="*/ 2244436 w 2563091"/>
              <a:gd name="connsiteY52" fmla="*/ 1496291 h 2452255"/>
              <a:gd name="connsiteX53" fmla="*/ 2299854 w 2563091"/>
              <a:gd name="connsiteY53" fmla="*/ 1454728 h 2452255"/>
              <a:gd name="connsiteX54" fmla="*/ 2369127 w 2563091"/>
              <a:gd name="connsiteY54" fmla="*/ 1440873 h 2452255"/>
              <a:gd name="connsiteX55" fmla="*/ 2438400 w 2563091"/>
              <a:gd name="connsiteY55" fmla="*/ 1413164 h 2452255"/>
              <a:gd name="connsiteX56" fmla="*/ 2479963 w 2563091"/>
              <a:gd name="connsiteY56" fmla="*/ 1191491 h 2452255"/>
              <a:gd name="connsiteX57" fmla="*/ 2493818 w 2563091"/>
              <a:gd name="connsiteY57" fmla="*/ 789709 h 2452255"/>
              <a:gd name="connsiteX58" fmla="*/ 2549236 w 2563091"/>
              <a:gd name="connsiteY58" fmla="*/ 706582 h 2452255"/>
              <a:gd name="connsiteX59" fmla="*/ 2563091 w 2563091"/>
              <a:gd name="connsiteY59" fmla="*/ 581891 h 2452255"/>
              <a:gd name="connsiteX60" fmla="*/ 2493818 w 2563091"/>
              <a:gd name="connsiteY60" fmla="*/ 526473 h 2452255"/>
              <a:gd name="connsiteX61" fmla="*/ 2396836 w 2563091"/>
              <a:gd name="connsiteY61" fmla="*/ 512618 h 2452255"/>
              <a:gd name="connsiteX62" fmla="*/ 2175163 w 2563091"/>
              <a:gd name="connsiteY62" fmla="*/ 609600 h 2452255"/>
              <a:gd name="connsiteX63" fmla="*/ 2092036 w 2563091"/>
              <a:gd name="connsiteY63" fmla="*/ 692728 h 2452255"/>
              <a:gd name="connsiteX64" fmla="*/ 2022763 w 2563091"/>
              <a:gd name="connsiteY64" fmla="*/ 706582 h 2452255"/>
              <a:gd name="connsiteX65" fmla="*/ 1911927 w 2563091"/>
              <a:gd name="connsiteY65" fmla="*/ 748146 h 2452255"/>
              <a:gd name="connsiteX66" fmla="*/ 1842654 w 2563091"/>
              <a:gd name="connsiteY66" fmla="*/ 762000 h 2452255"/>
              <a:gd name="connsiteX67" fmla="*/ 1801091 w 2563091"/>
              <a:gd name="connsiteY67" fmla="*/ 789709 h 2452255"/>
              <a:gd name="connsiteX68" fmla="*/ 1745672 w 2563091"/>
              <a:gd name="connsiteY68" fmla="*/ 817418 h 2452255"/>
              <a:gd name="connsiteX69" fmla="*/ 1717963 w 2563091"/>
              <a:gd name="connsiteY69" fmla="*/ 845128 h 2452255"/>
              <a:gd name="connsiteX70" fmla="*/ 1676400 w 2563091"/>
              <a:gd name="connsiteY70" fmla="*/ 872837 h 2452255"/>
              <a:gd name="connsiteX71" fmla="*/ 1620981 w 2563091"/>
              <a:gd name="connsiteY71" fmla="*/ 831273 h 2452255"/>
              <a:gd name="connsiteX72" fmla="*/ 1593272 w 2563091"/>
              <a:gd name="connsiteY72" fmla="*/ 789709 h 2452255"/>
              <a:gd name="connsiteX73" fmla="*/ 1524000 w 2563091"/>
              <a:gd name="connsiteY73" fmla="*/ 748146 h 2452255"/>
              <a:gd name="connsiteX74" fmla="*/ 1496291 w 2563091"/>
              <a:gd name="connsiteY74" fmla="*/ 706582 h 2452255"/>
              <a:gd name="connsiteX75" fmla="*/ 1468581 w 2563091"/>
              <a:gd name="connsiteY75" fmla="*/ 678873 h 2452255"/>
              <a:gd name="connsiteX76" fmla="*/ 1454727 w 2563091"/>
              <a:gd name="connsiteY76" fmla="*/ 623455 h 2452255"/>
              <a:gd name="connsiteX77" fmla="*/ 1440872 w 2563091"/>
              <a:gd name="connsiteY77" fmla="*/ 581891 h 2452255"/>
              <a:gd name="connsiteX78" fmla="*/ 1648691 w 2563091"/>
              <a:gd name="connsiteY78" fmla="*/ 526473 h 2452255"/>
              <a:gd name="connsiteX79" fmla="*/ 1676400 w 2563091"/>
              <a:gd name="connsiteY79" fmla="*/ 484909 h 2452255"/>
              <a:gd name="connsiteX80" fmla="*/ 1731818 w 2563091"/>
              <a:gd name="connsiteY80" fmla="*/ 457200 h 2452255"/>
              <a:gd name="connsiteX81" fmla="*/ 1801091 w 2563091"/>
              <a:gd name="connsiteY81" fmla="*/ 415637 h 2452255"/>
              <a:gd name="connsiteX82" fmla="*/ 1925781 w 2563091"/>
              <a:gd name="connsiteY82" fmla="*/ 374073 h 2452255"/>
              <a:gd name="connsiteX83" fmla="*/ 1967345 w 2563091"/>
              <a:gd name="connsiteY83" fmla="*/ 360218 h 2452255"/>
              <a:gd name="connsiteX84" fmla="*/ 1953491 w 2563091"/>
              <a:gd name="connsiteY84" fmla="*/ 166255 h 2452255"/>
              <a:gd name="connsiteX85" fmla="*/ 1925781 w 2563091"/>
              <a:gd name="connsiteY85" fmla="*/ 138546 h 2452255"/>
              <a:gd name="connsiteX86" fmla="*/ 1898072 w 2563091"/>
              <a:gd name="connsiteY86" fmla="*/ 96982 h 2452255"/>
              <a:gd name="connsiteX87" fmla="*/ 1856509 w 2563091"/>
              <a:gd name="connsiteY87" fmla="*/ 55418 h 2452255"/>
              <a:gd name="connsiteX88" fmla="*/ 1828800 w 2563091"/>
              <a:gd name="connsiteY88" fmla="*/ 13855 h 2452255"/>
              <a:gd name="connsiteX89" fmla="*/ 1787236 w 2563091"/>
              <a:gd name="connsiteY89" fmla="*/ 0 h 2452255"/>
              <a:gd name="connsiteX90" fmla="*/ 1357745 w 2563091"/>
              <a:gd name="connsiteY90" fmla="*/ 13855 h 2452255"/>
              <a:gd name="connsiteX91" fmla="*/ 1274618 w 2563091"/>
              <a:gd name="connsiteY91" fmla="*/ 69273 h 2452255"/>
              <a:gd name="connsiteX92" fmla="*/ 1205345 w 2563091"/>
              <a:gd name="connsiteY92" fmla="*/ 83128 h 2452255"/>
              <a:gd name="connsiteX93" fmla="*/ 1163781 w 2563091"/>
              <a:gd name="connsiteY93" fmla="*/ 96982 h 2452255"/>
              <a:gd name="connsiteX94" fmla="*/ 983672 w 2563091"/>
              <a:gd name="connsiteY94" fmla="*/ 138546 h 2452255"/>
              <a:gd name="connsiteX95" fmla="*/ 900545 w 2563091"/>
              <a:gd name="connsiteY95" fmla="*/ 166255 h 2452255"/>
              <a:gd name="connsiteX96" fmla="*/ 512618 w 2563091"/>
              <a:gd name="connsiteY96" fmla="*/ 152400 h 2452255"/>
              <a:gd name="connsiteX97" fmla="*/ 471054 w 2563091"/>
              <a:gd name="connsiteY97" fmla="*/ 124691 h 2452255"/>
              <a:gd name="connsiteX98" fmla="*/ 415636 w 2563091"/>
              <a:gd name="connsiteY98" fmla="*/ 96982 h 2452255"/>
              <a:gd name="connsiteX99" fmla="*/ 346363 w 2563091"/>
              <a:gd name="connsiteY99" fmla="*/ 110837 h 2452255"/>
              <a:gd name="connsiteX100" fmla="*/ 332509 w 2563091"/>
              <a:gd name="connsiteY100" fmla="*/ 110837 h 24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563091" h="2452255">
                <a:moveTo>
                  <a:pt x="332509" y="110837"/>
                </a:moveTo>
                <a:lnTo>
                  <a:pt x="332509" y="110837"/>
                </a:lnTo>
                <a:cubicBezTo>
                  <a:pt x="346363" y="152401"/>
                  <a:pt x="359337" y="194268"/>
                  <a:pt x="374072" y="235528"/>
                </a:cubicBezTo>
                <a:cubicBezTo>
                  <a:pt x="382436" y="258949"/>
                  <a:pt x="393282" y="281428"/>
                  <a:pt x="401781" y="304800"/>
                </a:cubicBezTo>
                <a:cubicBezTo>
                  <a:pt x="411763" y="332250"/>
                  <a:pt x="429491" y="387928"/>
                  <a:pt x="429491" y="387928"/>
                </a:cubicBezTo>
                <a:cubicBezTo>
                  <a:pt x="424873" y="429491"/>
                  <a:pt x="425779" y="472048"/>
                  <a:pt x="415636" y="512618"/>
                </a:cubicBezTo>
                <a:cubicBezTo>
                  <a:pt x="411597" y="528772"/>
                  <a:pt x="397918" y="540861"/>
                  <a:pt x="387927" y="554182"/>
                </a:cubicBezTo>
                <a:cubicBezTo>
                  <a:pt x="370185" y="577839"/>
                  <a:pt x="352291" y="601475"/>
                  <a:pt x="332509" y="623455"/>
                </a:cubicBezTo>
                <a:cubicBezTo>
                  <a:pt x="310664" y="647728"/>
                  <a:pt x="263236" y="692728"/>
                  <a:pt x="263236" y="692728"/>
                </a:cubicBezTo>
                <a:cubicBezTo>
                  <a:pt x="221487" y="859724"/>
                  <a:pt x="254900" y="747286"/>
                  <a:pt x="207818" y="872837"/>
                </a:cubicBezTo>
                <a:cubicBezTo>
                  <a:pt x="202690" y="886511"/>
                  <a:pt x="197975" y="900358"/>
                  <a:pt x="193963" y="914400"/>
                </a:cubicBezTo>
                <a:cubicBezTo>
                  <a:pt x="188732" y="932709"/>
                  <a:pt x="187610" y="952316"/>
                  <a:pt x="180109" y="969818"/>
                </a:cubicBezTo>
                <a:cubicBezTo>
                  <a:pt x="173550" y="985123"/>
                  <a:pt x="161636" y="997527"/>
                  <a:pt x="152400" y="1011382"/>
                </a:cubicBezTo>
                <a:cubicBezTo>
                  <a:pt x="147782" y="1029855"/>
                  <a:pt x="145231" y="1048971"/>
                  <a:pt x="138545" y="1066800"/>
                </a:cubicBezTo>
                <a:cubicBezTo>
                  <a:pt x="123478" y="1106978"/>
                  <a:pt x="106096" y="1129328"/>
                  <a:pt x="83127" y="1163782"/>
                </a:cubicBezTo>
                <a:cubicBezTo>
                  <a:pt x="49105" y="1299865"/>
                  <a:pt x="98361" y="1133312"/>
                  <a:pt x="27709" y="1274618"/>
                </a:cubicBezTo>
                <a:cubicBezTo>
                  <a:pt x="14647" y="1300743"/>
                  <a:pt x="0" y="1357746"/>
                  <a:pt x="0" y="1357746"/>
                </a:cubicBezTo>
                <a:cubicBezTo>
                  <a:pt x="33217" y="1457399"/>
                  <a:pt x="-7084" y="1332953"/>
                  <a:pt x="27709" y="1454728"/>
                </a:cubicBezTo>
                <a:cubicBezTo>
                  <a:pt x="31721" y="1468770"/>
                  <a:pt x="34471" y="1483525"/>
                  <a:pt x="41563" y="1496291"/>
                </a:cubicBezTo>
                <a:cubicBezTo>
                  <a:pt x="82992" y="1570863"/>
                  <a:pt x="88058" y="1570495"/>
                  <a:pt x="138545" y="1620982"/>
                </a:cubicBezTo>
                <a:cubicBezTo>
                  <a:pt x="143163" y="1634837"/>
                  <a:pt x="145154" y="1649866"/>
                  <a:pt x="152400" y="1662546"/>
                </a:cubicBezTo>
                <a:cubicBezTo>
                  <a:pt x="193647" y="1734728"/>
                  <a:pt x="195727" y="1706315"/>
                  <a:pt x="249381" y="1773382"/>
                </a:cubicBezTo>
                <a:cubicBezTo>
                  <a:pt x="270185" y="1799387"/>
                  <a:pt x="304800" y="1856509"/>
                  <a:pt x="304800" y="1856509"/>
                </a:cubicBezTo>
                <a:cubicBezTo>
                  <a:pt x="309418" y="1870364"/>
                  <a:pt x="312123" y="1885011"/>
                  <a:pt x="318654" y="1898073"/>
                </a:cubicBezTo>
                <a:cubicBezTo>
                  <a:pt x="337943" y="1936652"/>
                  <a:pt x="357285" y="1950559"/>
                  <a:pt x="387927" y="1981200"/>
                </a:cubicBezTo>
                <a:cubicBezTo>
                  <a:pt x="437466" y="2105049"/>
                  <a:pt x="398050" y="2032887"/>
                  <a:pt x="540327" y="2175164"/>
                </a:cubicBezTo>
                <a:cubicBezTo>
                  <a:pt x="554182" y="2189019"/>
                  <a:pt x="565588" y="2205860"/>
                  <a:pt x="581891" y="2216728"/>
                </a:cubicBezTo>
                <a:lnTo>
                  <a:pt x="665018" y="2272146"/>
                </a:lnTo>
                <a:cubicBezTo>
                  <a:pt x="692727" y="2258291"/>
                  <a:pt x="721385" y="2246192"/>
                  <a:pt x="748145" y="2230582"/>
                </a:cubicBezTo>
                <a:cubicBezTo>
                  <a:pt x="776911" y="2213802"/>
                  <a:pt x="799679" y="2185695"/>
                  <a:pt x="831272" y="2175164"/>
                </a:cubicBezTo>
                <a:cubicBezTo>
                  <a:pt x="892429" y="2154778"/>
                  <a:pt x="859774" y="2167840"/>
                  <a:pt x="928254" y="2133600"/>
                </a:cubicBezTo>
                <a:cubicBezTo>
                  <a:pt x="1085019" y="2149276"/>
                  <a:pt x="1158028" y="2130722"/>
                  <a:pt x="1274618" y="2189018"/>
                </a:cubicBezTo>
                <a:cubicBezTo>
                  <a:pt x="1289511" y="2196465"/>
                  <a:pt x="1302327" y="2207491"/>
                  <a:pt x="1316181" y="2216728"/>
                </a:cubicBezTo>
                <a:cubicBezTo>
                  <a:pt x="1320799" y="2235201"/>
                  <a:pt x="1321520" y="2255115"/>
                  <a:pt x="1330036" y="2272146"/>
                </a:cubicBezTo>
                <a:cubicBezTo>
                  <a:pt x="1340363" y="2292799"/>
                  <a:pt x="1352387" y="2314755"/>
                  <a:pt x="1371600" y="2327564"/>
                </a:cubicBezTo>
                <a:cubicBezTo>
                  <a:pt x="1413093" y="2355226"/>
                  <a:pt x="1506998" y="2362741"/>
                  <a:pt x="1551709" y="2369128"/>
                </a:cubicBezTo>
                <a:cubicBezTo>
                  <a:pt x="1579418" y="2378364"/>
                  <a:pt x="1608712" y="2383775"/>
                  <a:pt x="1634836" y="2396837"/>
                </a:cubicBezTo>
                <a:cubicBezTo>
                  <a:pt x="1664622" y="2411730"/>
                  <a:pt x="1717963" y="2452255"/>
                  <a:pt x="1717963" y="2452255"/>
                </a:cubicBezTo>
                <a:cubicBezTo>
                  <a:pt x="1755816" y="2439637"/>
                  <a:pt x="1820834" y="2422319"/>
                  <a:pt x="1856509" y="2396837"/>
                </a:cubicBezTo>
                <a:cubicBezTo>
                  <a:pt x="1872453" y="2385449"/>
                  <a:pt x="1882908" y="2367680"/>
                  <a:pt x="1898072" y="2355273"/>
                </a:cubicBezTo>
                <a:cubicBezTo>
                  <a:pt x="1933815" y="2326029"/>
                  <a:pt x="1971963" y="2299855"/>
                  <a:pt x="2008909" y="2272146"/>
                </a:cubicBezTo>
                <a:cubicBezTo>
                  <a:pt x="2076012" y="2221819"/>
                  <a:pt x="2042420" y="2237884"/>
                  <a:pt x="2105891" y="2216728"/>
                </a:cubicBezTo>
                <a:cubicBezTo>
                  <a:pt x="2146664" y="2186148"/>
                  <a:pt x="2170709" y="2172196"/>
                  <a:pt x="2202872" y="2133600"/>
                </a:cubicBezTo>
                <a:cubicBezTo>
                  <a:pt x="2213532" y="2120808"/>
                  <a:pt x="2221345" y="2105891"/>
                  <a:pt x="2230581" y="2092037"/>
                </a:cubicBezTo>
                <a:cubicBezTo>
                  <a:pt x="2225963" y="2036619"/>
                  <a:pt x="2233473" y="1978811"/>
                  <a:pt x="2216727" y="1925782"/>
                </a:cubicBezTo>
                <a:cubicBezTo>
                  <a:pt x="2204764" y="1887899"/>
                  <a:pt x="2171290" y="1860582"/>
                  <a:pt x="2147454" y="1828800"/>
                </a:cubicBezTo>
                <a:cubicBezTo>
                  <a:pt x="2132421" y="1808756"/>
                  <a:pt x="2078076" y="1737681"/>
                  <a:pt x="2050472" y="1717964"/>
                </a:cubicBezTo>
                <a:cubicBezTo>
                  <a:pt x="2033666" y="1705960"/>
                  <a:pt x="2013527" y="1699491"/>
                  <a:pt x="1995054" y="1690255"/>
                </a:cubicBezTo>
                <a:cubicBezTo>
                  <a:pt x="1981200" y="1671782"/>
                  <a:pt x="1963817" y="1655490"/>
                  <a:pt x="1953491" y="1634837"/>
                </a:cubicBezTo>
                <a:cubicBezTo>
                  <a:pt x="1944975" y="1617806"/>
                  <a:pt x="1939636" y="1598460"/>
                  <a:pt x="1939636" y="1579418"/>
                </a:cubicBezTo>
                <a:cubicBezTo>
                  <a:pt x="1939636" y="1560377"/>
                  <a:pt x="1941596" y="1538869"/>
                  <a:pt x="1953491" y="1524000"/>
                </a:cubicBezTo>
                <a:cubicBezTo>
                  <a:pt x="1962614" y="1512596"/>
                  <a:pt x="1980516" y="1511531"/>
                  <a:pt x="1995054" y="1510146"/>
                </a:cubicBezTo>
                <a:cubicBezTo>
                  <a:pt x="2077935" y="1502253"/>
                  <a:pt x="2161309" y="1500909"/>
                  <a:pt x="2244436" y="1496291"/>
                </a:cubicBezTo>
                <a:cubicBezTo>
                  <a:pt x="2262909" y="1482437"/>
                  <a:pt x="2278753" y="1464106"/>
                  <a:pt x="2299854" y="1454728"/>
                </a:cubicBezTo>
                <a:cubicBezTo>
                  <a:pt x="2321373" y="1445164"/>
                  <a:pt x="2346572" y="1447640"/>
                  <a:pt x="2369127" y="1440873"/>
                </a:cubicBezTo>
                <a:cubicBezTo>
                  <a:pt x="2392948" y="1433727"/>
                  <a:pt x="2415309" y="1422400"/>
                  <a:pt x="2438400" y="1413164"/>
                </a:cubicBezTo>
                <a:cubicBezTo>
                  <a:pt x="2488322" y="1313320"/>
                  <a:pt x="2471547" y="1364022"/>
                  <a:pt x="2479963" y="1191491"/>
                </a:cubicBezTo>
                <a:cubicBezTo>
                  <a:pt x="2486492" y="1057643"/>
                  <a:pt x="2474866" y="922369"/>
                  <a:pt x="2493818" y="789709"/>
                </a:cubicBezTo>
                <a:cubicBezTo>
                  <a:pt x="2498528" y="756742"/>
                  <a:pt x="2549236" y="706582"/>
                  <a:pt x="2549236" y="706582"/>
                </a:cubicBezTo>
                <a:cubicBezTo>
                  <a:pt x="2553854" y="665018"/>
                  <a:pt x="2563091" y="623710"/>
                  <a:pt x="2563091" y="581891"/>
                </a:cubicBezTo>
                <a:cubicBezTo>
                  <a:pt x="2563091" y="529517"/>
                  <a:pt x="2537488" y="534413"/>
                  <a:pt x="2493818" y="526473"/>
                </a:cubicBezTo>
                <a:cubicBezTo>
                  <a:pt x="2461689" y="520631"/>
                  <a:pt x="2429163" y="517236"/>
                  <a:pt x="2396836" y="512618"/>
                </a:cubicBezTo>
                <a:cubicBezTo>
                  <a:pt x="2272569" y="528152"/>
                  <a:pt x="2275606" y="509156"/>
                  <a:pt x="2175163" y="609600"/>
                </a:cubicBezTo>
                <a:cubicBezTo>
                  <a:pt x="2147454" y="637309"/>
                  <a:pt x="2130462" y="685043"/>
                  <a:pt x="2092036" y="692728"/>
                </a:cubicBezTo>
                <a:cubicBezTo>
                  <a:pt x="2068945" y="697346"/>
                  <a:pt x="2045608" y="700871"/>
                  <a:pt x="2022763" y="706582"/>
                </a:cubicBezTo>
                <a:cubicBezTo>
                  <a:pt x="1968940" y="720038"/>
                  <a:pt x="1975460" y="729087"/>
                  <a:pt x="1911927" y="748146"/>
                </a:cubicBezTo>
                <a:cubicBezTo>
                  <a:pt x="1889372" y="754912"/>
                  <a:pt x="1865745" y="757382"/>
                  <a:pt x="1842654" y="762000"/>
                </a:cubicBezTo>
                <a:cubicBezTo>
                  <a:pt x="1828800" y="771236"/>
                  <a:pt x="1815548" y="781448"/>
                  <a:pt x="1801091" y="789709"/>
                </a:cubicBezTo>
                <a:cubicBezTo>
                  <a:pt x="1783159" y="799956"/>
                  <a:pt x="1762857" y="805962"/>
                  <a:pt x="1745672" y="817418"/>
                </a:cubicBezTo>
                <a:cubicBezTo>
                  <a:pt x="1734803" y="824664"/>
                  <a:pt x="1728163" y="836968"/>
                  <a:pt x="1717963" y="845128"/>
                </a:cubicBezTo>
                <a:cubicBezTo>
                  <a:pt x="1704961" y="855530"/>
                  <a:pt x="1690254" y="863601"/>
                  <a:pt x="1676400" y="872837"/>
                </a:cubicBezTo>
                <a:cubicBezTo>
                  <a:pt x="1657927" y="858982"/>
                  <a:pt x="1637309" y="847601"/>
                  <a:pt x="1620981" y="831273"/>
                </a:cubicBezTo>
                <a:cubicBezTo>
                  <a:pt x="1609207" y="819499"/>
                  <a:pt x="1605914" y="800545"/>
                  <a:pt x="1593272" y="789709"/>
                </a:cubicBezTo>
                <a:cubicBezTo>
                  <a:pt x="1572827" y="772184"/>
                  <a:pt x="1547091" y="762000"/>
                  <a:pt x="1524000" y="748146"/>
                </a:cubicBezTo>
                <a:cubicBezTo>
                  <a:pt x="1514764" y="734291"/>
                  <a:pt x="1506693" y="719584"/>
                  <a:pt x="1496291" y="706582"/>
                </a:cubicBezTo>
                <a:cubicBezTo>
                  <a:pt x="1488131" y="696382"/>
                  <a:pt x="1474423" y="690556"/>
                  <a:pt x="1468581" y="678873"/>
                </a:cubicBezTo>
                <a:cubicBezTo>
                  <a:pt x="1460065" y="661842"/>
                  <a:pt x="1459958" y="641764"/>
                  <a:pt x="1454727" y="623455"/>
                </a:cubicBezTo>
                <a:cubicBezTo>
                  <a:pt x="1450715" y="609413"/>
                  <a:pt x="1445490" y="595746"/>
                  <a:pt x="1440872" y="581891"/>
                </a:cubicBezTo>
                <a:cubicBezTo>
                  <a:pt x="1510351" y="477674"/>
                  <a:pt x="1421715" y="587001"/>
                  <a:pt x="1648691" y="526473"/>
                </a:cubicBezTo>
                <a:cubicBezTo>
                  <a:pt x="1664780" y="522183"/>
                  <a:pt x="1663608" y="495569"/>
                  <a:pt x="1676400" y="484909"/>
                </a:cubicBezTo>
                <a:cubicBezTo>
                  <a:pt x="1692266" y="471687"/>
                  <a:pt x="1713764" y="467230"/>
                  <a:pt x="1731818" y="457200"/>
                </a:cubicBezTo>
                <a:cubicBezTo>
                  <a:pt x="1755358" y="444123"/>
                  <a:pt x="1777006" y="427680"/>
                  <a:pt x="1801091" y="415637"/>
                </a:cubicBezTo>
                <a:cubicBezTo>
                  <a:pt x="1864782" y="383792"/>
                  <a:pt x="1864046" y="391712"/>
                  <a:pt x="1925781" y="374073"/>
                </a:cubicBezTo>
                <a:cubicBezTo>
                  <a:pt x="1939823" y="370061"/>
                  <a:pt x="1953490" y="364836"/>
                  <a:pt x="1967345" y="360218"/>
                </a:cubicBezTo>
                <a:cubicBezTo>
                  <a:pt x="1962727" y="295564"/>
                  <a:pt x="1965437" y="229964"/>
                  <a:pt x="1953491" y="166255"/>
                </a:cubicBezTo>
                <a:cubicBezTo>
                  <a:pt x="1951084" y="153416"/>
                  <a:pt x="1933941" y="148746"/>
                  <a:pt x="1925781" y="138546"/>
                </a:cubicBezTo>
                <a:cubicBezTo>
                  <a:pt x="1915379" y="125544"/>
                  <a:pt x="1908732" y="109774"/>
                  <a:pt x="1898072" y="96982"/>
                </a:cubicBezTo>
                <a:cubicBezTo>
                  <a:pt x="1885529" y="81930"/>
                  <a:pt x="1869052" y="70470"/>
                  <a:pt x="1856509" y="55418"/>
                </a:cubicBezTo>
                <a:cubicBezTo>
                  <a:pt x="1845849" y="42626"/>
                  <a:pt x="1841802" y="24257"/>
                  <a:pt x="1828800" y="13855"/>
                </a:cubicBezTo>
                <a:cubicBezTo>
                  <a:pt x="1817396" y="4732"/>
                  <a:pt x="1801091" y="4618"/>
                  <a:pt x="1787236" y="0"/>
                </a:cubicBezTo>
                <a:cubicBezTo>
                  <a:pt x="1644072" y="4618"/>
                  <a:pt x="1500736" y="5444"/>
                  <a:pt x="1357745" y="13855"/>
                </a:cubicBezTo>
                <a:cubicBezTo>
                  <a:pt x="1291184" y="17770"/>
                  <a:pt x="1335106" y="39029"/>
                  <a:pt x="1274618" y="69273"/>
                </a:cubicBezTo>
                <a:cubicBezTo>
                  <a:pt x="1253556" y="79804"/>
                  <a:pt x="1228190" y="77417"/>
                  <a:pt x="1205345" y="83128"/>
                </a:cubicBezTo>
                <a:cubicBezTo>
                  <a:pt x="1191177" y="86670"/>
                  <a:pt x="1177949" y="93440"/>
                  <a:pt x="1163781" y="96982"/>
                </a:cubicBezTo>
                <a:cubicBezTo>
                  <a:pt x="1075871" y="118960"/>
                  <a:pt x="1087104" y="104069"/>
                  <a:pt x="983672" y="138546"/>
                </a:cubicBezTo>
                <a:lnTo>
                  <a:pt x="900545" y="166255"/>
                </a:lnTo>
                <a:cubicBezTo>
                  <a:pt x="771236" y="161637"/>
                  <a:pt x="641408" y="164864"/>
                  <a:pt x="512618" y="152400"/>
                </a:cubicBezTo>
                <a:cubicBezTo>
                  <a:pt x="496044" y="150796"/>
                  <a:pt x="485511" y="132952"/>
                  <a:pt x="471054" y="124691"/>
                </a:cubicBezTo>
                <a:cubicBezTo>
                  <a:pt x="453122" y="114444"/>
                  <a:pt x="434109" y="106218"/>
                  <a:pt x="415636" y="96982"/>
                </a:cubicBezTo>
                <a:cubicBezTo>
                  <a:pt x="392545" y="101600"/>
                  <a:pt x="365956" y="97775"/>
                  <a:pt x="346363" y="110837"/>
                </a:cubicBezTo>
                <a:cubicBezTo>
                  <a:pt x="334212" y="118938"/>
                  <a:pt x="334818" y="110837"/>
                  <a:pt x="332509" y="110837"/>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8" name="Freeform 17"/>
          <p:cNvSpPr/>
          <p:nvPr/>
        </p:nvSpPr>
        <p:spPr>
          <a:xfrm>
            <a:off x="228600" y="1336675"/>
            <a:ext cx="1708150" cy="1635125"/>
          </a:xfrm>
          <a:custGeom>
            <a:avLst/>
            <a:gdLst>
              <a:gd name="connsiteX0" fmla="*/ 332509 w 2563091"/>
              <a:gd name="connsiteY0" fmla="*/ 110837 h 2452255"/>
              <a:gd name="connsiteX1" fmla="*/ 332509 w 2563091"/>
              <a:gd name="connsiteY1" fmla="*/ 110837 h 2452255"/>
              <a:gd name="connsiteX2" fmla="*/ 374072 w 2563091"/>
              <a:gd name="connsiteY2" fmla="*/ 235528 h 2452255"/>
              <a:gd name="connsiteX3" fmla="*/ 401781 w 2563091"/>
              <a:gd name="connsiteY3" fmla="*/ 304800 h 2452255"/>
              <a:gd name="connsiteX4" fmla="*/ 429491 w 2563091"/>
              <a:gd name="connsiteY4" fmla="*/ 387928 h 2452255"/>
              <a:gd name="connsiteX5" fmla="*/ 415636 w 2563091"/>
              <a:gd name="connsiteY5" fmla="*/ 512618 h 2452255"/>
              <a:gd name="connsiteX6" fmla="*/ 387927 w 2563091"/>
              <a:gd name="connsiteY6" fmla="*/ 554182 h 2452255"/>
              <a:gd name="connsiteX7" fmla="*/ 332509 w 2563091"/>
              <a:gd name="connsiteY7" fmla="*/ 623455 h 2452255"/>
              <a:gd name="connsiteX8" fmla="*/ 263236 w 2563091"/>
              <a:gd name="connsiteY8" fmla="*/ 692728 h 2452255"/>
              <a:gd name="connsiteX9" fmla="*/ 207818 w 2563091"/>
              <a:gd name="connsiteY9" fmla="*/ 872837 h 2452255"/>
              <a:gd name="connsiteX10" fmla="*/ 193963 w 2563091"/>
              <a:gd name="connsiteY10" fmla="*/ 914400 h 2452255"/>
              <a:gd name="connsiteX11" fmla="*/ 180109 w 2563091"/>
              <a:gd name="connsiteY11" fmla="*/ 969818 h 2452255"/>
              <a:gd name="connsiteX12" fmla="*/ 152400 w 2563091"/>
              <a:gd name="connsiteY12" fmla="*/ 1011382 h 2452255"/>
              <a:gd name="connsiteX13" fmla="*/ 138545 w 2563091"/>
              <a:gd name="connsiteY13" fmla="*/ 1066800 h 2452255"/>
              <a:gd name="connsiteX14" fmla="*/ 83127 w 2563091"/>
              <a:gd name="connsiteY14" fmla="*/ 1163782 h 2452255"/>
              <a:gd name="connsiteX15" fmla="*/ 27709 w 2563091"/>
              <a:gd name="connsiteY15" fmla="*/ 1274618 h 2452255"/>
              <a:gd name="connsiteX16" fmla="*/ 0 w 2563091"/>
              <a:gd name="connsiteY16" fmla="*/ 1357746 h 2452255"/>
              <a:gd name="connsiteX17" fmla="*/ 27709 w 2563091"/>
              <a:gd name="connsiteY17" fmla="*/ 1454728 h 2452255"/>
              <a:gd name="connsiteX18" fmla="*/ 41563 w 2563091"/>
              <a:gd name="connsiteY18" fmla="*/ 1496291 h 2452255"/>
              <a:gd name="connsiteX19" fmla="*/ 138545 w 2563091"/>
              <a:gd name="connsiteY19" fmla="*/ 1620982 h 2452255"/>
              <a:gd name="connsiteX20" fmla="*/ 152400 w 2563091"/>
              <a:gd name="connsiteY20" fmla="*/ 1662546 h 2452255"/>
              <a:gd name="connsiteX21" fmla="*/ 249381 w 2563091"/>
              <a:gd name="connsiteY21" fmla="*/ 1773382 h 2452255"/>
              <a:gd name="connsiteX22" fmla="*/ 304800 w 2563091"/>
              <a:gd name="connsiteY22" fmla="*/ 1856509 h 2452255"/>
              <a:gd name="connsiteX23" fmla="*/ 318654 w 2563091"/>
              <a:gd name="connsiteY23" fmla="*/ 1898073 h 2452255"/>
              <a:gd name="connsiteX24" fmla="*/ 387927 w 2563091"/>
              <a:gd name="connsiteY24" fmla="*/ 1981200 h 2452255"/>
              <a:gd name="connsiteX25" fmla="*/ 540327 w 2563091"/>
              <a:gd name="connsiteY25" fmla="*/ 2175164 h 2452255"/>
              <a:gd name="connsiteX26" fmla="*/ 581891 w 2563091"/>
              <a:gd name="connsiteY26" fmla="*/ 2216728 h 2452255"/>
              <a:gd name="connsiteX27" fmla="*/ 665018 w 2563091"/>
              <a:gd name="connsiteY27" fmla="*/ 2272146 h 2452255"/>
              <a:gd name="connsiteX28" fmla="*/ 748145 w 2563091"/>
              <a:gd name="connsiteY28" fmla="*/ 2230582 h 2452255"/>
              <a:gd name="connsiteX29" fmla="*/ 831272 w 2563091"/>
              <a:gd name="connsiteY29" fmla="*/ 2175164 h 2452255"/>
              <a:gd name="connsiteX30" fmla="*/ 928254 w 2563091"/>
              <a:gd name="connsiteY30" fmla="*/ 2133600 h 2452255"/>
              <a:gd name="connsiteX31" fmla="*/ 1274618 w 2563091"/>
              <a:gd name="connsiteY31" fmla="*/ 2189018 h 2452255"/>
              <a:gd name="connsiteX32" fmla="*/ 1316181 w 2563091"/>
              <a:gd name="connsiteY32" fmla="*/ 2216728 h 2452255"/>
              <a:gd name="connsiteX33" fmla="*/ 1330036 w 2563091"/>
              <a:gd name="connsiteY33" fmla="*/ 2272146 h 2452255"/>
              <a:gd name="connsiteX34" fmla="*/ 1371600 w 2563091"/>
              <a:gd name="connsiteY34" fmla="*/ 2327564 h 2452255"/>
              <a:gd name="connsiteX35" fmla="*/ 1551709 w 2563091"/>
              <a:gd name="connsiteY35" fmla="*/ 2369128 h 2452255"/>
              <a:gd name="connsiteX36" fmla="*/ 1634836 w 2563091"/>
              <a:gd name="connsiteY36" fmla="*/ 2396837 h 2452255"/>
              <a:gd name="connsiteX37" fmla="*/ 1717963 w 2563091"/>
              <a:gd name="connsiteY37" fmla="*/ 2452255 h 2452255"/>
              <a:gd name="connsiteX38" fmla="*/ 1856509 w 2563091"/>
              <a:gd name="connsiteY38" fmla="*/ 2396837 h 2452255"/>
              <a:gd name="connsiteX39" fmla="*/ 1898072 w 2563091"/>
              <a:gd name="connsiteY39" fmla="*/ 2355273 h 2452255"/>
              <a:gd name="connsiteX40" fmla="*/ 2008909 w 2563091"/>
              <a:gd name="connsiteY40" fmla="*/ 2272146 h 2452255"/>
              <a:gd name="connsiteX41" fmla="*/ 2105891 w 2563091"/>
              <a:gd name="connsiteY41" fmla="*/ 2216728 h 2452255"/>
              <a:gd name="connsiteX42" fmla="*/ 2202872 w 2563091"/>
              <a:gd name="connsiteY42" fmla="*/ 2133600 h 2452255"/>
              <a:gd name="connsiteX43" fmla="*/ 2230581 w 2563091"/>
              <a:gd name="connsiteY43" fmla="*/ 2092037 h 2452255"/>
              <a:gd name="connsiteX44" fmla="*/ 2216727 w 2563091"/>
              <a:gd name="connsiteY44" fmla="*/ 1925782 h 2452255"/>
              <a:gd name="connsiteX45" fmla="*/ 2147454 w 2563091"/>
              <a:gd name="connsiteY45" fmla="*/ 1828800 h 2452255"/>
              <a:gd name="connsiteX46" fmla="*/ 2050472 w 2563091"/>
              <a:gd name="connsiteY46" fmla="*/ 1717964 h 2452255"/>
              <a:gd name="connsiteX47" fmla="*/ 1995054 w 2563091"/>
              <a:gd name="connsiteY47" fmla="*/ 1690255 h 2452255"/>
              <a:gd name="connsiteX48" fmla="*/ 1953491 w 2563091"/>
              <a:gd name="connsiteY48" fmla="*/ 1634837 h 2452255"/>
              <a:gd name="connsiteX49" fmla="*/ 1939636 w 2563091"/>
              <a:gd name="connsiteY49" fmla="*/ 1579418 h 2452255"/>
              <a:gd name="connsiteX50" fmla="*/ 1953491 w 2563091"/>
              <a:gd name="connsiteY50" fmla="*/ 1524000 h 2452255"/>
              <a:gd name="connsiteX51" fmla="*/ 1995054 w 2563091"/>
              <a:gd name="connsiteY51" fmla="*/ 1510146 h 2452255"/>
              <a:gd name="connsiteX52" fmla="*/ 2244436 w 2563091"/>
              <a:gd name="connsiteY52" fmla="*/ 1496291 h 2452255"/>
              <a:gd name="connsiteX53" fmla="*/ 2299854 w 2563091"/>
              <a:gd name="connsiteY53" fmla="*/ 1454728 h 2452255"/>
              <a:gd name="connsiteX54" fmla="*/ 2369127 w 2563091"/>
              <a:gd name="connsiteY54" fmla="*/ 1440873 h 2452255"/>
              <a:gd name="connsiteX55" fmla="*/ 2438400 w 2563091"/>
              <a:gd name="connsiteY55" fmla="*/ 1413164 h 2452255"/>
              <a:gd name="connsiteX56" fmla="*/ 2479963 w 2563091"/>
              <a:gd name="connsiteY56" fmla="*/ 1191491 h 2452255"/>
              <a:gd name="connsiteX57" fmla="*/ 2493818 w 2563091"/>
              <a:gd name="connsiteY57" fmla="*/ 789709 h 2452255"/>
              <a:gd name="connsiteX58" fmla="*/ 2549236 w 2563091"/>
              <a:gd name="connsiteY58" fmla="*/ 706582 h 2452255"/>
              <a:gd name="connsiteX59" fmla="*/ 2563091 w 2563091"/>
              <a:gd name="connsiteY59" fmla="*/ 581891 h 2452255"/>
              <a:gd name="connsiteX60" fmla="*/ 2493818 w 2563091"/>
              <a:gd name="connsiteY60" fmla="*/ 526473 h 2452255"/>
              <a:gd name="connsiteX61" fmla="*/ 2396836 w 2563091"/>
              <a:gd name="connsiteY61" fmla="*/ 512618 h 2452255"/>
              <a:gd name="connsiteX62" fmla="*/ 2175163 w 2563091"/>
              <a:gd name="connsiteY62" fmla="*/ 609600 h 2452255"/>
              <a:gd name="connsiteX63" fmla="*/ 2092036 w 2563091"/>
              <a:gd name="connsiteY63" fmla="*/ 692728 h 2452255"/>
              <a:gd name="connsiteX64" fmla="*/ 2022763 w 2563091"/>
              <a:gd name="connsiteY64" fmla="*/ 706582 h 2452255"/>
              <a:gd name="connsiteX65" fmla="*/ 1911927 w 2563091"/>
              <a:gd name="connsiteY65" fmla="*/ 748146 h 2452255"/>
              <a:gd name="connsiteX66" fmla="*/ 1842654 w 2563091"/>
              <a:gd name="connsiteY66" fmla="*/ 762000 h 2452255"/>
              <a:gd name="connsiteX67" fmla="*/ 1801091 w 2563091"/>
              <a:gd name="connsiteY67" fmla="*/ 789709 h 2452255"/>
              <a:gd name="connsiteX68" fmla="*/ 1745672 w 2563091"/>
              <a:gd name="connsiteY68" fmla="*/ 817418 h 2452255"/>
              <a:gd name="connsiteX69" fmla="*/ 1717963 w 2563091"/>
              <a:gd name="connsiteY69" fmla="*/ 845128 h 2452255"/>
              <a:gd name="connsiteX70" fmla="*/ 1676400 w 2563091"/>
              <a:gd name="connsiteY70" fmla="*/ 872837 h 2452255"/>
              <a:gd name="connsiteX71" fmla="*/ 1620981 w 2563091"/>
              <a:gd name="connsiteY71" fmla="*/ 831273 h 2452255"/>
              <a:gd name="connsiteX72" fmla="*/ 1593272 w 2563091"/>
              <a:gd name="connsiteY72" fmla="*/ 789709 h 2452255"/>
              <a:gd name="connsiteX73" fmla="*/ 1524000 w 2563091"/>
              <a:gd name="connsiteY73" fmla="*/ 748146 h 2452255"/>
              <a:gd name="connsiteX74" fmla="*/ 1496291 w 2563091"/>
              <a:gd name="connsiteY74" fmla="*/ 706582 h 2452255"/>
              <a:gd name="connsiteX75" fmla="*/ 1468581 w 2563091"/>
              <a:gd name="connsiteY75" fmla="*/ 678873 h 2452255"/>
              <a:gd name="connsiteX76" fmla="*/ 1454727 w 2563091"/>
              <a:gd name="connsiteY76" fmla="*/ 623455 h 2452255"/>
              <a:gd name="connsiteX77" fmla="*/ 1440872 w 2563091"/>
              <a:gd name="connsiteY77" fmla="*/ 581891 h 2452255"/>
              <a:gd name="connsiteX78" fmla="*/ 1648691 w 2563091"/>
              <a:gd name="connsiteY78" fmla="*/ 526473 h 2452255"/>
              <a:gd name="connsiteX79" fmla="*/ 1676400 w 2563091"/>
              <a:gd name="connsiteY79" fmla="*/ 484909 h 2452255"/>
              <a:gd name="connsiteX80" fmla="*/ 1731818 w 2563091"/>
              <a:gd name="connsiteY80" fmla="*/ 457200 h 2452255"/>
              <a:gd name="connsiteX81" fmla="*/ 1801091 w 2563091"/>
              <a:gd name="connsiteY81" fmla="*/ 415637 h 2452255"/>
              <a:gd name="connsiteX82" fmla="*/ 1925781 w 2563091"/>
              <a:gd name="connsiteY82" fmla="*/ 374073 h 2452255"/>
              <a:gd name="connsiteX83" fmla="*/ 1967345 w 2563091"/>
              <a:gd name="connsiteY83" fmla="*/ 360218 h 2452255"/>
              <a:gd name="connsiteX84" fmla="*/ 1953491 w 2563091"/>
              <a:gd name="connsiteY84" fmla="*/ 166255 h 2452255"/>
              <a:gd name="connsiteX85" fmla="*/ 1925781 w 2563091"/>
              <a:gd name="connsiteY85" fmla="*/ 138546 h 2452255"/>
              <a:gd name="connsiteX86" fmla="*/ 1898072 w 2563091"/>
              <a:gd name="connsiteY86" fmla="*/ 96982 h 2452255"/>
              <a:gd name="connsiteX87" fmla="*/ 1856509 w 2563091"/>
              <a:gd name="connsiteY87" fmla="*/ 55418 h 2452255"/>
              <a:gd name="connsiteX88" fmla="*/ 1828800 w 2563091"/>
              <a:gd name="connsiteY88" fmla="*/ 13855 h 2452255"/>
              <a:gd name="connsiteX89" fmla="*/ 1787236 w 2563091"/>
              <a:gd name="connsiteY89" fmla="*/ 0 h 2452255"/>
              <a:gd name="connsiteX90" fmla="*/ 1357745 w 2563091"/>
              <a:gd name="connsiteY90" fmla="*/ 13855 h 2452255"/>
              <a:gd name="connsiteX91" fmla="*/ 1274618 w 2563091"/>
              <a:gd name="connsiteY91" fmla="*/ 69273 h 2452255"/>
              <a:gd name="connsiteX92" fmla="*/ 1205345 w 2563091"/>
              <a:gd name="connsiteY92" fmla="*/ 83128 h 2452255"/>
              <a:gd name="connsiteX93" fmla="*/ 1163781 w 2563091"/>
              <a:gd name="connsiteY93" fmla="*/ 96982 h 2452255"/>
              <a:gd name="connsiteX94" fmla="*/ 983672 w 2563091"/>
              <a:gd name="connsiteY94" fmla="*/ 138546 h 2452255"/>
              <a:gd name="connsiteX95" fmla="*/ 900545 w 2563091"/>
              <a:gd name="connsiteY95" fmla="*/ 166255 h 2452255"/>
              <a:gd name="connsiteX96" fmla="*/ 512618 w 2563091"/>
              <a:gd name="connsiteY96" fmla="*/ 152400 h 2452255"/>
              <a:gd name="connsiteX97" fmla="*/ 471054 w 2563091"/>
              <a:gd name="connsiteY97" fmla="*/ 124691 h 2452255"/>
              <a:gd name="connsiteX98" fmla="*/ 415636 w 2563091"/>
              <a:gd name="connsiteY98" fmla="*/ 96982 h 2452255"/>
              <a:gd name="connsiteX99" fmla="*/ 346363 w 2563091"/>
              <a:gd name="connsiteY99" fmla="*/ 110837 h 2452255"/>
              <a:gd name="connsiteX100" fmla="*/ 332509 w 2563091"/>
              <a:gd name="connsiteY100" fmla="*/ 110837 h 24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563091" h="2452255">
                <a:moveTo>
                  <a:pt x="332509" y="110837"/>
                </a:moveTo>
                <a:lnTo>
                  <a:pt x="332509" y="110837"/>
                </a:lnTo>
                <a:cubicBezTo>
                  <a:pt x="346363" y="152401"/>
                  <a:pt x="359337" y="194268"/>
                  <a:pt x="374072" y="235528"/>
                </a:cubicBezTo>
                <a:cubicBezTo>
                  <a:pt x="382436" y="258949"/>
                  <a:pt x="393282" y="281428"/>
                  <a:pt x="401781" y="304800"/>
                </a:cubicBezTo>
                <a:cubicBezTo>
                  <a:pt x="411763" y="332250"/>
                  <a:pt x="429491" y="387928"/>
                  <a:pt x="429491" y="387928"/>
                </a:cubicBezTo>
                <a:cubicBezTo>
                  <a:pt x="424873" y="429491"/>
                  <a:pt x="425779" y="472048"/>
                  <a:pt x="415636" y="512618"/>
                </a:cubicBezTo>
                <a:cubicBezTo>
                  <a:pt x="411597" y="528772"/>
                  <a:pt x="397918" y="540861"/>
                  <a:pt x="387927" y="554182"/>
                </a:cubicBezTo>
                <a:cubicBezTo>
                  <a:pt x="370185" y="577839"/>
                  <a:pt x="352291" y="601475"/>
                  <a:pt x="332509" y="623455"/>
                </a:cubicBezTo>
                <a:cubicBezTo>
                  <a:pt x="310664" y="647728"/>
                  <a:pt x="263236" y="692728"/>
                  <a:pt x="263236" y="692728"/>
                </a:cubicBezTo>
                <a:cubicBezTo>
                  <a:pt x="221487" y="859724"/>
                  <a:pt x="254900" y="747286"/>
                  <a:pt x="207818" y="872837"/>
                </a:cubicBezTo>
                <a:cubicBezTo>
                  <a:pt x="202690" y="886511"/>
                  <a:pt x="197975" y="900358"/>
                  <a:pt x="193963" y="914400"/>
                </a:cubicBezTo>
                <a:cubicBezTo>
                  <a:pt x="188732" y="932709"/>
                  <a:pt x="187610" y="952316"/>
                  <a:pt x="180109" y="969818"/>
                </a:cubicBezTo>
                <a:cubicBezTo>
                  <a:pt x="173550" y="985123"/>
                  <a:pt x="161636" y="997527"/>
                  <a:pt x="152400" y="1011382"/>
                </a:cubicBezTo>
                <a:cubicBezTo>
                  <a:pt x="147782" y="1029855"/>
                  <a:pt x="145231" y="1048971"/>
                  <a:pt x="138545" y="1066800"/>
                </a:cubicBezTo>
                <a:cubicBezTo>
                  <a:pt x="123478" y="1106978"/>
                  <a:pt x="106096" y="1129328"/>
                  <a:pt x="83127" y="1163782"/>
                </a:cubicBezTo>
                <a:cubicBezTo>
                  <a:pt x="49105" y="1299865"/>
                  <a:pt x="98361" y="1133312"/>
                  <a:pt x="27709" y="1274618"/>
                </a:cubicBezTo>
                <a:cubicBezTo>
                  <a:pt x="14647" y="1300743"/>
                  <a:pt x="0" y="1357746"/>
                  <a:pt x="0" y="1357746"/>
                </a:cubicBezTo>
                <a:cubicBezTo>
                  <a:pt x="33217" y="1457399"/>
                  <a:pt x="-7084" y="1332953"/>
                  <a:pt x="27709" y="1454728"/>
                </a:cubicBezTo>
                <a:cubicBezTo>
                  <a:pt x="31721" y="1468770"/>
                  <a:pt x="34471" y="1483525"/>
                  <a:pt x="41563" y="1496291"/>
                </a:cubicBezTo>
                <a:cubicBezTo>
                  <a:pt x="82992" y="1570863"/>
                  <a:pt x="88058" y="1570495"/>
                  <a:pt x="138545" y="1620982"/>
                </a:cubicBezTo>
                <a:cubicBezTo>
                  <a:pt x="143163" y="1634837"/>
                  <a:pt x="145154" y="1649866"/>
                  <a:pt x="152400" y="1662546"/>
                </a:cubicBezTo>
                <a:cubicBezTo>
                  <a:pt x="193647" y="1734728"/>
                  <a:pt x="195727" y="1706315"/>
                  <a:pt x="249381" y="1773382"/>
                </a:cubicBezTo>
                <a:cubicBezTo>
                  <a:pt x="270185" y="1799387"/>
                  <a:pt x="304800" y="1856509"/>
                  <a:pt x="304800" y="1856509"/>
                </a:cubicBezTo>
                <a:cubicBezTo>
                  <a:pt x="309418" y="1870364"/>
                  <a:pt x="312123" y="1885011"/>
                  <a:pt x="318654" y="1898073"/>
                </a:cubicBezTo>
                <a:cubicBezTo>
                  <a:pt x="337943" y="1936652"/>
                  <a:pt x="357285" y="1950559"/>
                  <a:pt x="387927" y="1981200"/>
                </a:cubicBezTo>
                <a:cubicBezTo>
                  <a:pt x="437466" y="2105049"/>
                  <a:pt x="398050" y="2032887"/>
                  <a:pt x="540327" y="2175164"/>
                </a:cubicBezTo>
                <a:cubicBezTo>
                  <a:pt x="554182" y="2189019"/>
                  <a:pt x="565588" y="2205860"/>
                  <a:pt x="581891" y="2216728"/>
                </a:cubicBezTo>
                <a:lnTo>
                  <a:pt x="665018" y="2272146"/>
                </a:lnTo>
                <a:cubicBezTo>
                  <a:pt x="692727" y="2258291"/>
                  <a:pt x="721385" y="2246192"/>
                  <a:pt x="748145" y="2230582"/>
                </a:cubicBezTo>
                <a:cubicBezTo>
                  <a:pt x="776911" y="2213802"/>
                  <a:pt x="799679" y="2185695"/>
                  <a:pt x="831272" y="2175164"/>
                </a:cubicBezTo>
                <a:cubicBezTo>
                  <a:pt x="892429" y="2154778"/>
                  <a:pt x="859774" y="2167840"/>
                  <a:pt x="928254" y="2133600"/>
                </a:cubicBezTo>
                <a:cubicBezTo>
                  <a:pt x="1085019" y="2149276"/>
                  <a:pt x="1158028" y="2130722"/>
                  <a:pt x="1274618" y="2189018"/>
                </a:cubicBezTo>
                <a:cubicBezTo>
                  <a:pt x="1289511" y="2196465"/>
                  <a:pt x="1302327" y="2207491"/>
                  <a:pt x="1316181" y="2216728"/>
                </a:cubicBezTo>
                <a:cubicBezTo>
                  <a:pt x="1320799" y="2235201"/>
                  <a:pt x="1321520" y="2255115"/>
                  <a:pt x="1330036" y="2272146"/>
                </a:cubicBezTo>
                <a:cubicBezTo>
                  <a:pt x="1340363" y="2292799"/>
                  <a:pt x="1352387" y="2314755"/>
                  <a:pt x="1371600" y="2327564"/>
                </a:cubicBezTo>
                <a:cubicBezTo>
                  <a:pt x="1413093" y="2355226"/>
                  <a:pt x="1506998" y="2362741"/>
                  <a:pt x="1551709" y="2369128"/>
                </a:cubicBezTo>
                <a:cubicBezTo>
                  <a:pt x="1579418" y="2378364"/>
                  <a:pt x="1608712" y="2383775"/>
                  <a:pt x="1634836" y="2396837"/>
                </a:cubicBezTo>
                <a:cubicBezTo>
                  <a:pt x="1664622" y="2411730"/>
                  <a:pt x="1717963" y="2452255"/>
                  <a:pt x="1717963" y="2452255"/>
                </a:cubicBezTo>
                <a:cubicBezTo>
                  <a:pt x="1755816" y="2439637"/>
                  <a:pt x="1820834" y="2422319"/>
                  <a:pt x="1856509" y="2396837"/>
                </a:cubicBezTo>
                <a:cubicBezTo>
                  <a:pt x="1872453" y="2385449"/>
                  <a:pt x="1882908" y="2367680"/>
                  <a:pt x="1898072" y="2355273"/>
                </a:cubicBezTo>
                <a:cubicBezTo>
                  <a:pt x="1933815" y="2326029"/>
                  <a:pt x="1971963" y="2299855"/>
                  <a:pt x="2008909" y="2272146"/>
                </a:cubicBezTo>
                <a:cubicBezTo>
                  <a:pt x="2076012" y="2221819"/>
                  <a:pt x="2042420" y="2237884"/>
                  <a:pt x="2105891" y="2216728"/>
                </a:cubicBezTo>
                <a:cubicBezTo>
                  <a:pt x="2146664" y="2186148"/>
                  <a:pt x="2170709" y="2172196"/>
                  <a:pt x="2202872" y="2133600"/>
                </a:cubicBezTo>
                <a:cubicBezTo>
                  <a:pt x="2213532" y="2120808"/>
                  <a:pt x="2221345" y="2105891"/>
                  <a:pt x="2230581" y="2092037"/>
                </a:cubicBezTo>
                <a:cubicBezTo>
                  <a:pt x="2225963" y="2036619"/>
                  <a:pt x="2233473" y="1978811"/>
                  <a:pt x="2216727" y="1925782"/>
                </a:cubicBezTo>
                <a:cubicBezTo>
                  <a:pt x="2204764" y="1887899"/>
                  <a:pt x="2171290" y="1860582"/>
                  <a:pt x="2147454" y="1828800"/>
                </a:cubicBezTo>
                <a:cubicBezTo>
                  <a:pt x="2132421" y="1808756"/>
                  <a:pt x="2078076" y="1737681"/>
                  <a:pt x="2050472" y="1717964"/>
                </a:cubicBezTo>
                <a:cubicBezTo>
                  <a:pt x="2033666" y="1705960"/>
                  <a:pt x="2013527" y="1699491"/>
                  <a:pt x="1995054" y="1690255"/>
                </a:cubicBezTo>
                <a:cubicBezTo>
                  <a:pt x="1981200" y="1671782"/>
                  <a:pt x="1963817" y="1655490"/>
                  <a:pt x="1953491" y="1634837"/>
                </a:cubicBezTo>
                <a:cubicBezTo>
                  <a:pt x="1944975" y="1617806"/>
                  <a:pt x="1939636" y="1598460"/>
                  <a:pt x="1939636" y="1579418"/>
                </a:cubicBezTo>
                <a:cubicBezTo>
                  <a:pt x="1939636" y="1560377"/>
                  <a:pt x="1941596" y="1538869"/>
                  <a:pt x="1953491" y="1524000"/>
                </a:cubicBezTo>
                <a:cubicBezTo>
                  <a:pt x="1962614" y="1512596"/>
                  <a:pt x="1980516" y="1511531"/>
                  <a:pt x="1995054" y="1510146"/>
                </a:cubicBezTo>
                <a:cubicBezTo>
                  <a:pt x="2077935" y="1502253"/>
                  <a:pt x="2161309" y="1500909"/>
                  <a:pt x="2244436" y="1496291"/>
                </a:cubicBezTo>
                <a:cubicBezTo>
                  <a:pt x="2262909" y="1482437"/>
                  <a:pt x="2278753" y="1464106"/>
                  <a:pt x="2299854" y="1454728"/>
                </a:cubicBezTo>
                <a:cubicBezTo>
                  <a:pt x="2321373" y="1445164"/>
                  <a:pt x="2346572" y="1447640"/>
                  <a:pt x="2369127" y="1440873"/>
                </a:cubicBezTo>
                <a:cubicBezTo>
                  <a:pt x="2392948" y="1433727"/>
                  <a:pt x="2415309" y="1422400"/>
                  <a:pt x="2438400" y="1413164"/>
                </a:cubicBezTo>
                <a:cubicBezTo>
                  <a:pt x="2488322" y="1313320"/>
                  <a:pt x="2471547" y="1364022"/>
                  <a:pt x="2479963" y="1191491"/>
                </a:cubicBezTo>
                <a:cubicBezTo>
                  <a:pt x="2486492" y="1057643"/>
                  <a:pt x="2474866" y="922369"/>
                  <a:pt x="2493818" y="789709"/>
                </a:cubicBezTo>
                <a:cubicBezTo>
                  <a:pt x="2498528" y="756742"/>
                  <a:pt x="2549236" y="706582"/>
                  <a:pt x="2549236" y="706582"/>
                </a:cubicBezTo>
                <a:cubicBezTo>
                  <a:pt x="2553854" y="665018"/>
                  <a:pt x="2563091" y="623710"/>
                  <a:pt x="2563091" y="581891"/>
                </a:cubicBezTo>
                <a:cubicBezTo>
                  <a:pt x="2563091" y="529517"/>
                  <a:pt x="2537488" y="534413"/>
                  <a:pt x="2493818" y="526473"/>
                </a:cubicBezTo>
                <a:cubicBezTo>
                  <a:pt x="2461689" y="520631"/>
                  <a:pt x="2429163" y="517236"/>
                  <a:pt x="2396836" y="512618"/>
                </a:cubicBezTo>
                <a:cubicBezTo>
                  <a:pt x="2272569" y="528152"/>
                  <a:pt x="2275606" y="509156"/>
                  <a:pt x="2175163" y="609600"/>
                </a:cubicBezTo>
                <a:cubicBezTo>
                  <a:pt x="2147454" y="637309"/>
                  <a:pt x="2130462" y="685043"/>
                  <a:pt x="2092036" y="692728"/>
                </a:cubicBezTo>
                <a:cubicBezTo>
                  <a:pt x="2068945" y="697346"/>
                  <a:pt x="2045608" y="700871"/>
                  <a:pt x="2022763" y="706582"/>
                </a:cubicBezTo>
                <a:cubicBezTo>
                  <a:pt x="1968940" y="720038"/>
                  <a:pt x="1975460" y="729087"/>
                  <a:pt x="1911927" y="748146"/>
                </a:cubicBezTo>
                <a:cubicBezTo>
                  <a:pt x="1889372" y="754912"/>
                  <a:pt x="1865745" y="757382"/>
                  <a:pt x="1842654" y="762000"/>
                </a:cubicBezTo>
                <a:cubicBezTo>
                  <a:pt x="1828800" y="771236"/>
                  <a:pt x="1815548" y="781448"/>
                  <a:pt x="1801091" y="789709"/>
                </a:cubicBezTo>
                <a:cubicBezTo>
                  <a:pt x="1783159" y="799956"/>
                  <a:pt x="1762857" y="805962"/>
                  <a:pt x="1745672" y="817418"/>
                </a:cubicBezTo>
                <a:cubicBezTo>
                  <a:pt x="1734803" y="824664"/>
                  <a:pt x="1728163" y="836968"/>
                  <a:pt x="1717963" y="845128"/>
                </a:cubicBezTo>
                <a:cubicBezTo>
                  <a:pt x="1704961" y="855530"/>
                  <a:pt x="1690254" y="863601"/>
                  <a:pt x="1676400" y="872837"/>
                </a:cubicBezTo>
                <a:cubicBezTo>
                  <a:pt x="1657927" y="858982"/>
                  <a:pt x="1637309" y="847601"/>
                  <a:pt x="1620981" y="831273"/>
                </a:cubicBezTo>
                <a:cubicBezTo>
                  <a:pt x="1609207" y="819499"/>
                  <a:pt x="1605914" y="800545"/>
                  <a:pt x="1593272" y="789709"/>
                </a:cubicBezTo>
                <a:cubicBezTo>
                  <a:pt x="1572827" y="772184"/>
                  <a:pt x="1547091" y="762000"/>
                  <a:pt x="1524000" y="748146"/>
                </a:cubicBezTo>
                <a:cubicBezTo>
                  <a:pt x="1514764" y="734291"/>
                  <a:pt x="1506693" y="719584"/>
                  <a:pt x="1496291" y="706582"/>
                </a:cubicBezTo>
                <a:cubicBezTo>
                  <a:pt x="1488131" y="696382"/>
                  <a:pt x="1474423" y="690556"/>
                  <a:pt x="1468581" y="678873"/>
                </a:cubicBezTo>
                <a:cubicBezTo>
                  <a:pt x="1460065" y="661842"/>
                  <a:pt x="1459958" y="641764"/>
                  <a:pt x="1454727" y="623455"/>
                </a:cubicBezTo>
                <a:cubicBezTo>
                  <a:pt x="1450715" y="609413"/>
                  <a:pt x="1445490" y="595746"/>
                  <a:pt x="1440872" y="581891"/>
                </a:cubicBezTo>
                <a:cubicBezTo>
                  <a:pt x="1510351" y="477674"/>
                  <a:pt x="1421715" y="587001"/>
                  <a:pt x="1648691" y="526473"/>
                </a:cubicBezTo>
                <a:cubicBezTo>
                  <a:pt x="1664780" y="522183"/>
                  <a:pt x="1663608" y="495569"/>
                  <a:pt x="1676400" y="484909"/>
                </a:cubicBezTo>
                <a:cubicBezTo>
                  <a:pt x="1692266" y="471687"/>
                  <a:pt x="1713764" y="467230"/>
                  <a:pt x="1731818" y="457200"/>
                </a:cubicBezTo>
                <a:cubicBezTo>
                  <a:pt x="1755358" y="444123"/>
                  <a:pt x="1777006" y="427680"/>
                  <a:pt x="1801091" y="415637"/>
                </a:cubicBezTo>
                <a:cubicBezTo>
                  <a:pt x="1864782" y="383792"/>
                  <a:pt x="1864046" y="391712"/>
                  <a:pt x="1925781" y="374073"/>
                </a:cubicBezTo>
                <a:cubicBezTo>
                  <a:pt x="1939823" y="370061"/>
                  <a:pt x="1953490" y="364836"/>
                  <a:pt x="1967345" y="360218"/>
                </a:cubicBezTo>
                <a:cubicBezTo>
                  <a:pt x="1962727" y="295564"/>
                  <a:pt x="1965437" y="229964"/>
                  <a:pt x="1953491" y="166255"/>
                </a:cubicBezTo>
                <a:cubicBezTo>
                  <a:pt x="1951084" y="153416"/>
                  <a:pt x="1933941" y="148746"/>
                  <a:pt x="1925781" y="138546"/>
                </a:cubicBezTo>
                <a:cubicBezTo>
                  <a:pt x="1915379" y="125544"/>
                  <a:pt x="1908732" y="109774"/>
                  <a:pt x="1898072" y="96982"/>
                </a:cubicBezTo>
                <a:cubicBezTo>
                  <a:pt x="1885529" y="81930"/>
                  <a:pt x="1869052" y="70470"/>
                  <a:pt x="1856509" y="55418"/>
                </a:cubicBezTo>
                <a:cubicBezTo>
                  <a:pt x="1845849" y="42626"/>
                  <a:pt x="1841802" y="24257"/>
                  <a:pt x="1828800" y="13855"/>
                </a:cubicBezTo>
                <a:cubicBezTo>
                  <a:pt x="1817396" y="4732"/>
                  <a:pt x="1801091" y="4618"/>
                  <a:pt x="1787236" y="0"/>
                </a:cubicBezTo>
                <a:cubicBezTo>
                  <a:pt x="1644072" y="4618"/>
                  <a:pt x="1500736" y="5444"/>
                  <a:pt x="1357745" y="13855"/>
                </a:cubicBezTo>
                <a:cubicBezTo>
                  <a:pt x="1291184" y="17770"/>
                  <a:pt x="1335106" y="39029"/>
                  <a:pt x="1274618" y="69273"/>
                </a:cubicBezTo>
                <a:cubicBezTo>
                  <a:pt x="1253556" y="79804"/>
                  <a:pt x="1228190" y="77417"/>
                  <a:pt x="1205345" y="83128"/>
                </a:cubicBezTo>
                <a:cubicBezTo>
                  <a:pt x="1191177" y="86670"/>
                  <a:pt x="1177949" y="93440"/>
                  <a:pt x="1163781" y="96982"/>
                </a:cubicBezTo>
                <a:cubicBezTo>
                  <a:pt x="1075871" y="118960"/>
                  <a:pt x="1087104" y="104069"/>
                  <a:pt x="983672" y="138546"/>
                </a:cubicBezTo>
                <a:lnTo>
                  <a:pt x="900545" y="166255"/>
                </a:lnTo>
                <a:cubicBezTo>
                  <a:pt x="771236" y="161637"/>
                  <a:pt x="641408" y="164864"/>
                  <a:pt x="512618" y="152400"/>
                </a:cubicBezTo>
                <a:cubicBezTo>
                  <a:pt x="496044" y="150796"/>
                  <a:pt x="485511" y="132952"/>
                  <a:pt x="471054" y="124691"/>
                </a:cubicBezTo>
                <a:cubicBezTo>
                  <a:pt x="453122" y="114444"/>
                  <a:pt x="434109" y="106218"/>
                  <a:pt x="415636" y="96982"/>
                </a:cubicBezTo>
                <a:cubicBezTo>
                  <a:pt x="392545" y="101600"/>
                  <a:pt x="365956" y="97775"/>
                  <a:pt x="346363" y="110837"/>
                </a:cubicBezTo>
                <a:cubicBezTo>
                  <a:pt x="334212" y="118938"/>
                  <a:pt x="334818" y="110837"/>
                  <a:pt x="332509" y="110837"/>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p:nvSpPr>
        <p:spPr>
          <a:xfrm>
            <a:off x="228600" y="1219200"/>
            <a:ext cx="18288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Rectangle 26"/>
          <p:cNvSpPr/>
          <p:nvPr/>
        </p:nvSpPr>
        <p:spPr>
          <a:xfrm>
            <a:off x="228600" y="3048000"/>
            <a:ext cx="18288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nvGrpSpPr>
          <p:cNvPr id="115720" name="Group 79"/>
          <p:cNvGrpSpPr>
            <a:grpSpLocks/>
          </p:cNvGrpSpPr>
          <p:nvPr/>
        </p:nvGrpSpPr>
        <p:grpSpPr bwMode="auto">
          <a:xfrm>
            <a:off x="4800600" y="1219200"/>
            <a:ext cx="1828800" cy="3657600"/>
            <a:chOff x="6400800" y="1219200"/>
            <a:chExt cx="2743200" cy="5486400"/>
          </a:xfrm>
        </p:grpSpPr>
        <p:sp>
          <p:nvSpPr>
            <p:cNvPr id="16" name="Rectangle 15"/>
            <p:cNvSpPr/>
            <p:nvPr/>
          </p:nvSpPr>
          <p:spPr>
            <a:xfrm>
              <a:off x="6400800" y="1219200"/>
              <a:ext cx="2743200" cy="2743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7" name="Rectangle 66"/>
            <p:cNvSpPr/>
            <p:nvPr/>
          </p:nvSpPr>
          <p:spPr>
            <a:xfrm>
              <a:off x="6400800" y="3962400"/>
              <a:ext cx="2743200" cy="2743200"/>
            </a:xfrm>
            <a:prstGeom prst="rect">
              <a:avLst/>
            </a:prstGeom>
            <a:pattFill prst="lgConfetti">
              <a:fgClr>
                <a:schemeClr val="bg1">
                  <a:lumMod val="7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
        <p:nvSpPr>
          <p:cNvPr id="73" name="Oval 72"/>
          <p:cNvSpPr/>
          <p:nvPr/>
        </p:nvSpPr>
        <p:spPr>
          <a:xfrm>
            <a:off x="304800" y="5927725"/>
            <a:ext cx="92075" cy="92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6" name="Freeform 75"/>
          <p:cNvSpPr/>
          <p:nvPr/>
        </p:nvSpPr>
        <p:spPr>
          <a:xfrm>
            <a:off x="1835150" y="5757863"/>
            <a:ext cx="527050" cy="519112"/>
          </a:xfrm>
          <a:custGeom>
            <a:avLst/>
            <a:gdLst>
              <a:gd name="connsiteX0" fmla="*/ 83128 w 526473"/>
              <a:gd name="connsiteY0" fmla="*/ 228478 h 519424"/>
              <a:gd name="connsiteX1" fmla="*/ 83128 w 526473"/>
              <a:gd name="connsiteY1" fmla="*/ 228478 h 519424"/>
              <a:gd name="connsiteX2" fmla="*/ 263237 w 526473"/>
              <a:gd name="connsiteY2" fmla="*/ 339314 h 519424"/>
              <a:gd name="connsiteX3" fmla="*/ 346364 w 526473"/>
              <a:gd name="connsiteY3" fmla="*/ 367024 h 519424"/>
              <a:gd name="connsiteX4" fmla="*/ 346364 w 526473"/>
              <a:gd name="connsiteY4" fmla="*/ 505569 h 519424"/>
              <a:gd name="connsiteX5" fmla="*/ 401782 w 526473"/>
              <a:gd name="connsiteY5" fmla="*/ 519424 h 519424"/>
              <a:gd name="connsiteX6" fmla="*/ 512618 w 526473"/>
              <a:gd name="connsiteY6" fmla="*/ 477860 h 519424"/>
              <a:gd name="connsiteX7" fmla="*/ 526473 w 526473"/>
              <a:gd name="connsiteY7" fmla="*/ 436296 h 519424"/>
              <a:gd name="connsiteX8" fmla="*/ 498764 w 526473"/>
              <a:gd name="connsiteY8" fmla="*/ 394733 h 519424"/>
              <a:gd name="connsiteX9" fmla="*/ 457200 w 526473"/>
              <a:gd name="connsiteY9" fmla="*/ 311605 h 519424"/>
              <a:gd name="connsiteX10" fmla="*/ 443346 w 526473"/>
              <a:gd name="connsiteY10" fmla="*/ 270042 h 519424"/>
              <a:gd name="connsiteX11" fmla="*/ 332509 w 526473"/>
              <a:gd name="connsiteY11" fmla="*/ 228478 h 519424"/>
              <a:gd name="connsiteX12" fmla="*/ 318655 w 526473"/>
              <a:gd name="connsiteY12" fmla="*/ 159205 h 519424"/>
              <a:gd name="connsiteX13" fmla="*/ 304800 w 526473"/>
              <a:gd name="connsiteY13" fmla="*/ 117642 h 519424"/>
              <a:gd name="connsiteX14" fmla="*/ 263237 w 526473"/>
              <a:gd name="connsiteY14" fmla="*/ 103787 h 519424"/>
              <a:gd name="connsiteX15" fmla="*/ 180109 w 526473"/>
              <a:gd name="connsiteY15" fmla="*/ 62224 h 519424"/>
              <a:gd name="connsiteX16" fmla="*/ 96982 w 526473"/>
              <a:gd name="connsiteY16" fmla="*/ 6805 h 519424"/>
              <a:gd name="connsiteX17" fmla="*/ 69273 w 526473"/>
              <a:gd name="connsiteY17" fmla="*/ 48369 h 519424"/>
              <a:gd name="connsiteX18" fmla="*/ 55418 w 526473"/>
              <a:gd name="connsiteY18" fmla="*/ 89933 h 519424"/>
              <a:gd name="connsiteX19" fmla="*/ 0 w 526473"/>
              <a:gd name="connsiteY19" fmla="*/ 173060 h 519424"/>
              <a:gd name="connsiteX20" fmla="*/ 13855 w 526473"/>
              <a:gd name="connsiteY20" fmla="*/ 214624 h 519424"/>
              <a:gd name="connsiteX21" fmla="*/ 83128 w 526473"/>
              <a:gd name="connsiteY21" fmla="*/ 228478 h 5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6473" h="519424">
                <a:moveTo>
                  <a:pt x="83128" y="228478"/>
                </a:moveTo>
                <a:lnTo>
                  <a:pt x="83128" y="228478"/>
                </a:lnTo>
                <a:cubicBezTo>
                  <a:pt x="186114" y="372661"/>
                  <a:pt x="101664" y="304691"/>
                  <a:pt x="263237" y="339314"/>
                </a:cubicBezTo>
                <a:cubicBezTo>
                  <a:pt x="291797" y="345434"/>
                  <a:pt x="346364" y="367024"/>
                  <a:pt x="346364" y="367024"/>
                </a:cubicBezTo>
                <a:cubicBezTo>
                  <a:pt x="342446" y="390530"/>
                  <a:pt x="316838" y="476043"/>
                  <a:pt x="346364" y="505569"/>
                </a:cubicBezTo>
                <a:cubicBezTo>
                  <a:pt x="359828" y="519033"/>
                  <a:pt x="383309" y="514806"/>
                  <a:pt x="401782" y="519424"/>
                </a:cubicBezTo>
                <a:cubicBezTo>
                  <a:pt x="439333" y="511914"/>
                  <a:pt x="485437" y="511836"/>
                  <a:pt x="512618" y="477860"/>
                </a:cubicBezTo>
                <a:cubicBezTo>
                  <a:pt x="521741" y="466456"/>
                  <a:pt x="521855" y="450151"/>
                  <a:pt x="526473" y="436296"/>
                </a:cubicBezTo>
                <a:cubicBezTo>
                  <a:pt x="517237" y="422442"/>
                  <a:pt x="506211" y="409626"/>
                  <a:pt x="498764" y="394733"/>
                </a:cubicBezTo>
                <a:cubicBezTo>
                  <a:pt x="441401" y="280008"/>
                  <a:pt x="536613" y="430726"/>
                  <a:pt x="457200" y="311605"/>
                </a:cubicBezTo>
                <a:cubicBezTo>
                  <a:pt x="452582" y="297751"/>
                  <a:pt x="452469" y="281446"/>
                  <a:pt x="443346" y="270042"/>
                </a:cubicBezTo>
                <a:cubicBezTo>
                  <a:pt x="416165" y="236066"/>
                  <a:pt x="370059" y="235988"/>
                  <a:pt x="332509" y="228478"/>
                </a:cubicBezTo>
                <a:cubicBezTo>
                  <a:pt x="327891" y="205387"/>
                  <a:pt x="324366" y="182050"/>
                  <a:pt x="318655" y="159205"/>
                </a:cubicBezTo>
                <a:cubicBezTo>
                  <a:pt x="315113" y="145037"/>
                  <a:pt x="315126" y="127968"/>
                  <a:pt x="304800" y="117642"/>
                </a:cubicBezTo>
                <a:cubicBezTo>
                  <a:pt x="294474" y="107316"/>
                  <a:pt x="276299" y="110318"/>
                  <a:pt x="263237" y="103787"/>
                </a:cubicBezTo>
                <a:cubicBezTo>
                  <a:pt x="155818" y="50077"/>
                  <a:pt x="284571" y="97043"/>
                  <a:pt x="180109" y="62224"/>
                </a:cubicBezTo>
                <a:cubicBezTo>
                  <a:pt x="152400" y="43751"/>
                  <a:pt x="115455" y="-20904"/>
                  <a:pt x="96982" y="6805"/>
                </a:cubicBezTo>
                <a:cubicBezTo>
                  <a:pt x="87746" y="20660"/>
                  <a:pt x="76720" y="33476"/>
                  <a:pt x="69273" y="48369"/>
                </a:cubicBezTo>
                <a:cubicBezTo>
                  <a:pt x="62742" y="61431"/>
                  <a:pt x="62510" y="77167"/>
                  <a:pt x="55418" y="89933"/>
                </a:cubicBezTo>
                <a:cubicBezTo>
                  <a:pt x="39245" y="119044"/>
                  <a:pt x="0" y="173060"/>
                  <a:pt x="0" y="173060"/>
                </a:cubicBezTo>
                <a:cubicBezTo>
                  <a:pt x="4618" y="186915"/>
                  <a:pt x="2451" y="205501"/>
                  <a:pt x="13855" y="214624"/>
                </a:cubicBezTo>
                <a:cubicBezTo>
                  <a:pt x="28724" y="226519"/>
                  <a:pt x="71583" y="226169"/>
                  <a:pt x="83128" y="228478"/>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7" name="Freeform 76"/>
          <p:cNvSpPr/>
          <p:nvPr/>
        </p:nvSpPr>
        <p:spPr>
          <a:xfrm>
            <a:off x="3816350" y="5715000"/>
            <a:ext cx="527050" cy="519113"/>
          </a:xfrm>
          <a:custGeom>
            <a:avLst/>
            <a:gdLst>
              <a:gd name="connsiteX0" fmla="*/ 83128 w 526473"/>
              <a:gd name="connsiteY0" fmla="*/ 228478 h 519424"/>
              <a:gd name="connsiteX1" fmla="*/ 83128 w 526473"/>
              <a:gd name="connsiteY1" fmla="*/ 228478 h 519424"/>
              <a:gd name="connsiteX2" fmla="*/ 263237 w 526473"/>
              <a:gd name="connsiteY2" fmla="*/ 339314 h 519424"/>
              <a:gd name="connsiteX3" fmla="*/ 346364 w 526473"/>
              <a:gd name="connsiteY3" fmla="*/ 367024 h 519424"/>
              <a:gd name="connsiteX4" fmla="*/ 346364 w 526473"/>
              <a:gd name="connsiteY4" fmla="*/ 505569 h 519424"/>
              <a:gd name="connsiteX5" fmla="*/ 401782 w 526473"/>
              <a:gd name="connsiteY5" fmla="*/ 519424 h 519424"/>
              <a:gd name="connsiteX6" fmla="*/ 512618 w 526473"/>
              <a:gd name="connsiteY6" fmla="*/ 477860 h 519424"/>
              <a:gd name="connsiteX7" fmla="*/ 526473 w 526473"/>
              <a:gd name="connsiteY7" fmla="*/ 436296 h 519424"/>
              <a:gd name="connsiteX8" fmla="*/ 498764 w 526473"/>
              <a:gd name="connsiteY8" fmla="*/ 394733 h 519424"/>
              <a:gd name="connsiteX9" fmla="*/ 457200 w 526473"/>
              <a:gd name="connsiteY9" fmla="*/ 311605 h 519424"/>
              <a:gd name="connsiteX10" fmla="*/ 443346 w 526473"/>
              <a:gd name="connsiteY10" fmla="*/ 270042 h 519424"/>
              <a:gd name="connsiteX11" fmla="*/ 332509 w 526473"/>
              <a:gd name="connsiteY11" fmla="*/ 228478 h 519424"/>
              <a:gd name="connsiteX12" fmla="*/ 318655 w 526473"/>
              <a:gd name="connsiteY12" fmla="*/ 159205 h 519424"/>
              <a:gd name="connsiteX13" fmla="*/ 304800 w 526473"/>
              <a:gd name="connsiteY13" fmla="*/ 117642 h 519424"/>
              <a:gd name="connsiteX14" fmla="*/ 263237 w 526473"/>
              <a:gd name="connsiteY14" fmla="*/ 103787 h 519424"/>
              <a:gd name="connsiteX15" fmla="*/ 180109 w 526473"/>
              <a:gd name="connsiteY15" fmla="*/ 62224 h 519424"/>
              <a:gd name="connsiteX16" fmla="*/ 96982 w 526473"/>
              <a:gd name="connsiteY16" fmla="*/ 6805 h 519424"/>
              <a:gd name="connsiteX17" fmla="*/ 69273 w 526473"/>
              <a:gd name="connsiteY17" fmla="*/ 48369 h 519424"/>
              <a:gd name="connsiteX18" fmla="*/ 55418 w 526473"/>
              <a:gd name="connsiteY18" fmla="*/ 89933 h 519424"/>
              <a:gd name="connsiteX19" fmla="*/ 0 w 526473"/>
              <a:gd name="connsiteY19" fmla="*/ 173060 h 519424"/>
              <a:gd name="connsiteX20" fmla="*/ 13855 w 526473"/>
              <a:gd name="connsiteY20" fmla="*/ 214624 h 519424"/>
              <a:gd name="connsiteX21" fmla="*/ 83128 w 526473"/>
              <a:gd name="connsiteY21" fmla="*/ 228478 h 5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6473" h="519424">
                <a:moveTo>
                  <a:pt x="83128" y="228478"/>
                </a:moveTo>
                <a:lnTo>
                  <a:pt x="83128" y="228478"/>
                </a:lnTo>
                <a:cubicBezTo>
                  <a:pt x="186114" y="372661"/>
                  <a:pt x="101664" y="304691"/>
                  <a:pt x="263237" y="339314"/>
                </a:cubicBezTo>
                <a:cubicBezTo>
                  <a:pt x="291797" y="345434"/>
                  <a:pt x="346364" y="367024"/>
                  <a:pt x="346364" y="367024"/>
                </a:cubicBezTo>
                <a:cubicBezTo>
                  <a:pt x="342446" y="390530"/>
                  <a:pt x="316838" y="476043"/>
                  <a:pt x="346364" y="505569"/>
                </a:cubicBezTo>
                <a:cubicBezTo>
                  <a:pt x="359828" y="519033"/>
                  <a:pt x="383309" y="514806"/>
                  <a:pt x="401782" y="519424"/>
                </a:cubicBezTo>
                <a:cubicBezTo>
                  <a:pt x="439333" y="511914"/>
                  <a:pt x="485437" y="511836"/>
                  <a:pt x="512618" y="477860"/>
                </a:cubicBezTo>
                <a:cubicBezTo>
                  <a:pt x="521741" y="466456"/>
                  <a:pt x="521855" y="450151"/>
                  <a:pt x="526473" y="436296"/>
                </a:cubicBezTo>
                <a:cubicBezTo>
                  <a:pt x="517237" y="422442"/>
                  <a:pt x="506211" y="409626"/>
                  <a:pt x="498764" y="394733"/>
                </a:cubicBezTo>
                <a:cubicBezTo>
                  <a:pt x="441401" y="280008"/>
                  <a:pt x="536613" y="430726"/>
                  <a:pt x="457200" y="311605"/>
                </a:cubicBezTo>
                <a:cubicBezTo>
                  <a:pt x="452582" y="297751"/>
                  <a:pt x="452469" y="281446"/>
                  <a:pt x="443346" y="270042"/>
                </a:cubicBezTo>
                <a:cubicBezTo>
                  <a:pt x="416165" y="236066"/>
                  <a:pt x="370059" y="235988"/>
                  <a:pt x="332509" y="228478"/>
                </a:cubicBezTo>
                <a:cubicBezTo>
                  <a:pt x="327891" y="205387"/>
                  <a:pt x="324366" y="182050"/>
                  <a:pt x="318655" y="159205"/>
                </a:cubicBezTo>
                <a:cubicBezTo>
                  <a:pt x="315113" y="145037"/>
                  <a:pt x="315126" y="127968"/>
                  <a:pt x="304800" y="117642"/>
                </a:cubicBezTo>
                <a:cubicBezTo>
                  <a:pt x="294474" y="107316"/>
                  <a:pt x="276299" y="110318"/>
                  <a:pt x="263237" y="103787"/>
                </a:cubicBezTo>
                <a:cubicBezTo>
                  <a:pt x="155818" y="50077"/>
                  <a:pt x="284571" y="97043"/>
                  <a:pt x="180109" y="62224"/>
                </a:cubicBezTo>
                <a:cubicBezTo>
                  <a:pt x="152400" y="43751"/>
                  <a:pt x="115455" y="-20904"/>
                  <a:pt x="96982" y="6805"/>
                </a:cubicBezTo>
                <a:cubicBezTo>
                  <a:pt x="87746" y="20660"/>
                  <a:pt x="76720" y="33476"/>
                  <a:pt x="69273" y="48369"/>
                </a:cubicBezTo>
                <a:cubicBezTo>
                  <a:pt x="62742" y="61431"/>
                  <a:pt x="62510" y="77167"/>
                  <a:pt x="55418" y="89933"/>
                </a:cubicBezTo>
                <a:cubicBezTo>
                  <a:pt x="39245" y="119044"/>
                  <a:pt x="0" y="173060"/>
                  <a:pt x="0" y="173060"/>
                </a:cubicBezTo>
                <a:cubicBezTo>
                  <a:pt x="4618" y="186915"/>
                  <a:pt x="2451" y="205501"/>
                  <a:pt x="13855" y="214624"/>
                </a:cubicBezTo>
                <a:cubicBezTo>
                  <a:pt x="28724" y="226519"/>
                  <a:pt x="71583" y="226169"/>
                  <a:pt x="83128" y="228478"/>
                </a:cubicBezTo>
                <a:close/>
              </a:path>
            </a:pathLst>
          </a:custGeom>
          <a:pattFill prst="lgConfetti">
            <a:fgClr>
              <a:schemeClr val="bg1">
                <a:lumMod val="75000"/>
              </a:schemeClr>
            </a:fgClr>
            <a:bgClr>
              <a:schemeClr val="bg1"/>
            </a:bgClr>
          </a:patt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5724" name="TextBox 81"/>
          <p:cNvSpPr txBox="1">
            <a:spLocks noChangeArrowheads="1"/>
          </p:cNvSpPr>
          <p:nvPr/>
        </p:nvSpPr>
        <p:spPr bwMode="auto">
          <a:xfrm>
            <a:off x="2374900" y="5678488"/>
            <a:ext cx="1358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fontAlgn="base" hangingPunct="1">
              <a:spcBef>
                <a:spcPct val="0"/>
              </a:spcBef>
              <a:spcAft>
                <a:spcPct val="0"/>
              </a:spcAft>
            </a:pPr>
            <a:r>
              <a:rPr lang="en-US" altLang="en-US" dirty="0">
                <a:solidFill>
                  <a:srgbClr val="000000"/>
                </a:solidFill>
                <a:latin typeface="Calibri" panose="020F0502020204030204" pitchFamily="34" charset="0"/>
              </a:rPr>
              <a:t>High quality </a:t>
            </a:r>
          </a:p>
          <a:p>
            <a:pPr eaLnBrk="1" fontAlgn="base" hangingPunct="1">
              <a:spcBef>
                <a:spcPct val="0"/>
              </a:spcBef>
              <a:spcAft>
                <a:spcPct val="0"/>
              </a:spcAft>
            </a:pPr>
            <a:r>
              <a:rPr lang="en-US" altLang="en-US" dirty="0">
                <a:solidFill>
                  <a:srgbClr val="000000"/>
                </a:solidFill>
                <a:latin typeface="Calibri" panose="020F0502020204030204" pitchFamily="34" charset="0"/>
              </a:rPr>
              <a:t>habitat</a:t>
            </a:r>
          </a:p>
        </p:txBody>
      </p:sp>
      <p:sp>
        <p:nvSpPr>
          <p:cNvPr id="115725" name="TextBox 82"/>
          <p:cNvSpPr txBox="1">
            <a:spLocks noChangeArrowheads="1"/>
          </p:cNvSpPr>
          <p:nvPr/>
        </p:nvSpPr>
        <p:spPr bwMode="auto">
          <a:xfrm>
            <a:off x="4322763" y="5678488"/>
            <a:ext cx="1316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Calibri" panose="020F0502020204030204" pitchFamily="34" charset="0"/>
              </a:rPr>
              <a:t>Low quality </a:t>
            </a:r>
          </a:p>
          <a:p>
            <a:pPr eaLnBrk="1" fontAlgn="base" hangingPunct="1">
              <a:spcBef>
                <a:spcPct val="0"/>
              </a:spcBef>
              <a:spcAft>
                <a:spcPct val="0"/>
              </a:spcAft>
            </a:pPr>
            <a:r>
              <a:rPr lang="en-US" altLang="en-US">
                <a:solidFill>
                  <a:srgbClr val="000000"/>
                </a:solidFill>
                <a:latin typeface="Calibri" panose="020F0502020204030204" pitchFamily="34" charset="0"/>
              </a:rPr>
              <a:t>habitat</a:t>
            </a:r>
          </a:p>
        </p:txBody>
      </p:sp>
      <p:sp>
        <p:nvSpPr>
          <p:cNvPr id="115726" name="TextBox 83"/>
          <p:cNvSpPr txBox="1">
            <a:spLocks noChangeArrowheads="1"/>
          </p:cNvSpPr>
          <p:nvPr/>
        </p:nvSpPr>
        <p:spPr bwMode="auto">
          <a:xfrm>
            <a:off x="2667000" y="830263"/>
            <a:ext cx="1462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Calibri" panose="020F0502020204030204" pitchFamily="34" charset="0"/>
              </a:rPr>
              <a:t>Configuration</a:t>
            </a:r>
          </a:p>
        </p:txBody>
      </p:sp>
      <p:sp>
        <p:nvSpPr>
          <p:cNvPr id="115727" name="TextBox 84"/>
          <p:cNvSpPr txBox="1">
            <a:spLocks noChangeArrowheads="1"/>
          </p:cNvSpPr>
          <p:nvPr/>
        </p:nvSpPr>
        <p:spPr bwMode="auto">
          <a:xfrm>
            <a:off x="609600" y="849313"/>
            <a:ext cx="942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Calibri" panose="020F0502020204030204" pitchFamily="34" charset="0"/>
              </a:rPr>
              <a:t>Amount</a:t>
            </a:r>
          </a:p>
        </p:txBody>
      </p:sp>
      <p:sp>
        <p:nvSpPr>
          <p:cNvPr id="115728" name="TextBox 85"/>
          <p:cNvSpPr txBox="1">
            <a:spLocks noChangeArrowheads="1"/>
          </p:cNvSpPr>
          <p:nvPr/>
        </p:nvSpPr>
        <p:spPr bwMode="auto">
          <a:xfrm>
            <a:off x="5237163" y="838200"/>
            <a:ext cx="858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Calibri" panose="020F0502020204030204" pitchFamily="34" charset="0"/>
              </a:rPr>
              <a:t>Quality</a:t>
            </a:r>
          </a:p>
        </p:txBody>
      </p:sp>
      <p:sp>
        <p:nvSpPr>
          <p:cNvPr id="115729" name="TextBox 86"/>
          <p:cNvSpPr txBox="1">
            <a:spLocks noChangeArrowheads="1"/>
          </p:cNvSpPr>
          <p:nvPr/>
        </p:nvSpPr>
        <p:spPr bwMode="auto">
          <a:xfrm>
            <a:off x="7324725" y="830263"/>
            <a:ext cx="1209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Calibri" panose="020F0502020204030204" pitchFamily="34" charset="0"/>
              </a:rPr>
              <a:t>Interaction</a:t>
            </a:r>
          </a:p>
        </p:txBody>
      </p:sp>
      <p:grpSp>
        <p:nvGrpSpPr>
          <p:cNvPr id="115730" name="Group 133"/>
          <p:cNvGrpSpPr>
            <a:grpSpLocks/>
          </p:cNvGrpSpPr>
          <p:nvPr/>
        </p:nvGrpSpPr>
        <p:grpSpPr bwMode="auto">
          <a:xfrm>
            <a:off x="7086600" y="1219200"/>
            <a:ext cx="1828800" cy="1828800"/>
            <a:chOff x="7086600" y="3048000"/>
            <a:chExt cx="1828800" cy="1828800"/>
          </a:xfrm>
        </p:grpSpPr>
        <p:sp>
          <p:nvSpPr>
            <p:cNvPr id="103" name="Rectangle 102"/>
            <p:cNvSpPr/>
            <p:nvPr/>
          </p:nvSpPr>
          <p:spPr>
            <a:xfrm>
              <a:off x="7086600" y="3048000"/>
              <a:ext cx="1828800" cy="18288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5" name="Freeform 104"/>
            <p:cNvSpPr/>
            <p:nvPr/>
          </p:nvSpPr>
          <p:spPr>
            <a:xfrm>
              <a:off x="7086600" y="3048000"/>
              <a:ext cx="904875" cy="803275"/>
            </a:xfrm>
            <a:custGeom>
              <a:avLst/>
              <a:gdLst>
                <a:gd name="connsiteX0" fmla="*/ 0 w 638200"/>
                <a:gd name="connsiteY0" fmla="*/ 585710 h 599701"/>
                <a:gd name="connsiteX1" fmla="*/ 0 w 638200"/>
                <a:gd name="connsiteY1" fmla="*/ 585710 h 599701"/>
                <a:gd name="connsiteX2" fmla="*/ 512618 w 638200"/>
                <a:gd name="connsiteY2" fmla="*/ 585710 h 599701"/>
                <a:gd name="connsiteX3" fmla="*/ 554182 w 638200"/>
                <a:gd name="connsiteY3" fmla="*/ 544147 h 599701"/>
                <a:gd name="connsiteX4" fmla="*/ 568036 w 638200"/>
                <a:gd name="connsiteY4" fmla="*/ 433310 h 599701"/>
                <a:gd name="connsiteX5" fmla="*/ 609600 w 638200"/>
                <a:gd name="connsiteY5" fmla="*/ 405601 h 599701"/>
                <a:gd name="connsiteX6" fmla="*/ 637309 w 638200"/>
                <a:gd name="connsiteY6" fmla="*/ 294765 h 599701"/>
                <a:gd name="connsiteX7" fmla="*/ 623455 w 638200"/>
                <a:gd name="connsiteY7" fmla="*/ 17674 h 599701"/>
                <a:gd name="connsiteX8" fmla="*/ 554182 w 638200"/>
                <a:gd name="connsiteY8" fmla="*/ 3819 h 599701"/>
                <a:gd name="connsiteX9" fmla="*/ 498764 w 638200"/>
                <a:gd name="connsiteY9" fmla="*/ 17674 h 599701"/>
                <a:gd name="connsiteX10" fmla="*/ 401782 w 638200"/>
                <a:gd name="connsiteY10" fmla="*/ 31529 h 599701"/>
                <a:gd name="connsiteX11" fmla="*/ 110836 w 638200"/>
                <a:gd name="connsiteY11" fmla="*/ 17674 h 599701"/>
                <a:gd name="connsiteX12" fmla="*/ 13855 w 638200"/>
                <a:gd name="connsiteY12" fmla="*/ 100801 h 599701"/>
                <a:gd name="connsiteX13" fmla="*/ 27709 w 638200"/>
                <a:gd name="connsiteY13" fmla="*/ 211638 h 599701"/>
                <a:gd name="connsiteX14" fmla="*/ 41564 w 638200"/>
                <a:gd name="connsiteY14" fmla="*/ 267056 h 599701"/>
                <a:gd name="connsiteX15" fmla="*/ 0 w 638200"/>
                <a:gd name="connsiteY15" fmla="*/ 585710 h 59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8200" h="599701">
                  <a:moveTo>
                    <a:pt x="0" y="585710"/>
                  </a:moveTo>
                  <a:lnTo>
                    <a:pt x="0" y="585710"/>
                  </a:lnTo>
                  <a:cubicBezTo>
                    <a:pt x="110850" y="590749"/>
                    <a:pt x="383059" y="614501"/>
                    <a:pt x="512618" y="585710"/>
                  </a:cubicBezTo>
                  <a:cubicBezTo>
                    <a:pt x="531745" y="581460"/>
                    <a:pt x="540327" y="558001"/>
                    <a:pt x="554182" y="544147"/>
                  </a:cubicBezTo>
                  <a:cubicBezTo>
                    <a:pt x="558800" y="507201"/>
                    <a:pt x="554208" y="467880"/>
                    <a:pt x="568036" y="433310"/>
                  </a:cubicBezTo>
                  <a:cubicBezTo>
                    <a:pt x="574220" y="417850"/>
                    <a:pt x="599198" y="418603"/>
                    <a:pt x="609600" y="405601"/>
                  </a:cubicBezTo>
                  <a:cubicBezTo>
                    <a:pt x="620962" y="391398"/>
                    <a:pt x="636618" y="298218"/>
                    <a:pt x="637309" y="294765"/>
                  </a:cubicBezTo>
                  <a:cubicBezTo>
                    <a:pt x="632691" y="202401"/>
                    <a:pt x="648861" y="106595"/>
                    <a:pt x="623455" y="17674"/>
                  </a:cubicBezTo>
                  <a:cubicBezTo>
                    <a:pt x="616986" y="-4968"/>
                    <a:pt x="577730" y="3819"/>
                    <a:pt x="554182" y="3819"/>
                  </a:cubicBezTo>
                  <a:cubicBezTo>
                    <a:pt x="535141" y="3819"/>
                    <a:pt x="517498" y="14268"/>
                    <a:pt x="498764" y="17674"/>
                  </a:cubicBezTo>
                  <a:cubicBezTo>
                    <a:pt x="466635" y="23516"/>
                    <a:pt x="434109" y="26911"/>
                    <a:pt x="401782" y="31529"/>
                  </a:cubicBezTo>
                  <a:cubicBezTo>
                    <a:pt x="252791" y="-18136"/>
                    <a:pt x="347798" y="1876"/>
                    <a:pt x="110836" y="17674"/>
                  </a:cubicBezTo>
                  <a:cubicBezTo>
                    <a:pt x="9645" y="51404"/>
                    <a:pt x="34793" y="17047"/>
                    <a:pt x="13855" y="100801"/>
                  </a:cubicBezTo>
                  <a:cubicBezTo>
                    <a:pt x="18473" y="137747"/>
                    <a:pt x="21588" y="174911"/>
                    <a:pt x="27709" y="211638"/>
                  </a:cubicBezTo>
                  <a:cubicBezTo>
                    <a:pt x="30839" y="230420"/>
                    <a:pt x="41564" y="248015"/>
                    <a:pt x="41564" y="267056"/>
                  </a:cubicBezTo>
                  <a:cubicBezTo>
                    <a:pt x="41564" y="368761"/>
                    <a:pt x="6927" y="532601"/>
                    <a:pt x="0" y="585710"/>
                  </a:cubicBezTo>
                  <a:close/>
                </a:path>
              </a:pathLst>
            </a:custGeom>
            <a:pattFill prst="lgConfetti">
              <a:fgClr>
                <a:schemeClr val="bg1">
                  <a:lumMod val="75000"/>
                </a:schemeClr>
              </a:fgClr>
              <a:bgClr>
                <a:schemeClr val="bg1"/>
              </a:bgClr>
            </a:patt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grpSp>
        <p:nvGrpSpPr>
          <p:cNvPr id="115731" name="Group 118"/>
          <p:cNvGrpSpPr>
            <a:grpSpLocks/>
          </p:cNvGrpSpPr>
          <p:nvPr/>
        </p:nvGrpSpPr>
        <p:grpSpPr bwMode="auto">
          <a:xfrm>
            <a:off x="2514600" y="1219200"/>
            <a:ext cx="1828800" cy="1828800"/>
            <a:chOff x="2514600" y="3048000"/>
            <a:chExt cx="1828800" cy="1828800"/>
          </a:xfrm>
        </p:grpSpPr>
        <p:sp>
          <p:nvSpPr>
            <p:cNvPr id="117" name="Freeform 116"/>
            <p:cNvSpPr/>
            <p:nvPr/>
          </p:nvSpPr>
          <p:spPr>
            <a:xfrm>
              <a:off x="3200400" y="3657600"/>
              <a:ext cx="812800" cy="573088"/>
            </a:xfrm>
            <a:custGeom>
              <a:avLst/>
              <a:gdLst>
                <a:gd name="connsiteX0" fmla="*/ 0 w 1219517"/>
                <a:gd name="connsiteY0" fmla="*/ 484909 h 858982"/>
                <a:gd name="connsiteX1" fmla="*/ 0 w 1219517"/>
                <a:gd name="connsiteY1" fmla="*/ 484909 h 858982"/>
                <a:gd name="connsiteX2" fmla="*/ 96982 w 1219517"/>
                <a:gd name="connsiteY2" fmla="*/ 692727 h 858982"/>
                <a:gd name="connsiteX3" fmla="*/ 138546 w 1219517"/>
                <a:gd name="connsiteY3" fmla="*/ 720436 h 858982"/>
                <a:gd name="connsiteX4" fmla="*/ 193964 w 1219517"/>
                <a:gd name="connsiteY4" fmla="*/ 734291 h 858982"/>
                <a:gd name="connsiteX5" fmla="*/ 318655 w 1219517"/>
                <a:gd name="connsiteY5" fmla="*/ 720436 h 858982"/>
                <a:gd name="connsiteX6" fmla="*/ 332509 w 1219517"/>
                <a:gd name="connsiteY6" fmla="*/ 665018 h 858982"/>
                <a:gd name="connsiteX7" fmla="*/ 415636 w 1219517"/>
                <a:gd name="connsiteY7" fmla="*/ 609600 h 858982"/>
                <a:gd name="connsiteX8" fmla="*/ 443346 w 1219517"/>
                <a:gd name="connsiteY8" fmla="*/ 581891 h 858982"/>
                <a:gd name="connsiteX9" fmla="*/ 554182 w 1219517"/>
                <a:gd name="connsiteY9" fmla="*/ 595746 h 858982"/>
                <a:gd name="connsiteX10" fmla="*/ 581891 w 1219517"/>
                <a:gd name="connsiteY10" fmla="*/ 762000 h 858982"/>
                <a:gd name="connsiteX11" fmla="*/ 637309 w 1219517"/>
                <a:gd name="connsiteY11" fmla="*/ 775855 h 858982"/>
                <a:gd name="connsiteX12" fmla="*/ 678873 w 1219517"/>
                <a:gd name="connsiteY12" fmla="*/ 789709 h 858982"/>
                <a:gd name="connsiteX13" fmla="*/ 720436 w 1219517"/>
                <a:gd name="connsiteY13" fmla="*/ 817418 h 858982"/>
                <a:gd name="connsiteX14" fmla="*/ 775855 w 1219517"/>
                <a:gd name="connsiteY14" fmla="*/ 831273 h 858982"/>
                <a:gd name="connsiteX15" fmla="*/ 872836 w 1219517"/>
                <a:gd name="connsiteY15" fmla="*/ 858982 h 858982"/>
                <a:gd name="connsiteX16" fmla="*/ 955964 w 1219517"/>
                <a:gd name="connsiteY16" fmla="*/ 831273 h 858982"/>
                <a:gd name="connsiteX17" fmla="*/ 1080655 w 1219517"/>
                <a:gd name="connsiteY17" fmla="*/ 803564 h 858982"/>
                <a:gd name="connsiteX18" fmla="*/ 1108364 w 1219517"/>
                <a:gd name="connsiteY18" fmla="*/ 762000 h 858982"/>
                <a:gd name="connsiteX19" fmla="*/ 1122218 w 1219517"/>
                <a:gd name="connsiteY19" fmla="*/ 720436 h 858982"/>
                <a:gd name="connsiteX20" fmla="*/ 1163782 w 1219517"/>
                <a:gd name="connsiteY20" fmla="*/ 692727 h 858982"/>
                <a:gd name="connsiteX21" fmla="*/ 1163782 w 1219517"/>
                <a:gd name="connsiteY21" fmla="*/ 235527 h 858982"/>
                <a:gd name="connsiteX22" fmla="*/ 969818 w 1219517"/>
                <a:gd name="connsiteY22" fmla="*/ 249382 h 858982"/>
                <a:gd name="connsiteX23" fmla="*/ 886691 w 1219517"/>
                <a:gd name="connsiteY23" fmla="*/ 304800 h 858982"/>
                <a:gd name="connsiteX24" fmla="*/ 845127 w 1219517"/>
                <a:gd name="connsiteY24" fmla="*/ 318655 h 858982"/>
                <a:gd name="connsiteX25" fmla="*/ 803564 w 1219517"/>
                <a:gd name="connsiteY25" fmla="*/ 304800 h 858982"/>
                <a:gd name="connsiteX26" fmla="*/ 734291 w 1219517"/>
                <a:gd name="connsiteY26" fmla="*/ 221673 h 858982"/>
                <a:gd name="connsiteX27" fmla="*/ 692727 w 1219517"/>
                <a:gd name="connsiteY27" fmla="*/ 193964 h 858982"/>
                <a:gd name="connsiteX28" fmla="*/ 678873 w 1219517"/>
                <a:gd name="connsiteY28" fmla="*/ 152400 h 858982"/>
                <a:gd name="connsiteX29" fmla="*/ 581891 w 1219517"/>
                <a:gd name="connsiteY29" fmla="*/ 55418 h 858982"/>
                <a:gd name="connsiteX30" fmla="*/ 568036 w 1219517"/>
                <a:gd name="connsiteY30" fmla="*/ 13855 h 858982"/>
                <a:gd name="connsiteX31" fmla="*/ 526473 w 1219517"/>
                <a:gd name="connsiteY31" fmla="*/ 0 h 858982"/>
                <a:gd name="connsiteX32" fmla="*/ 318655 w 1219517"/>
                <a:gd name="connsiteY32" fmla="*/ 13855 h 858982"/>
                <a:gd name="connsiteX33" fmla="*/ 277091 w 1219517"/>
                <a:gd name="connsiteY33" fmla="*/ 41564 h 858982"/>
                <a:gd name="connsiteX34" fmla="*/ 263236 w 1219517"/>
                <a:gd name="connsiteY34" fmla="*/ 83127 h 858982"/>
                <a:gd name="connsiteX35" fmla="*/ 193964 w 1219517"/>
                <a:gd name="connsiteY35" fmla="*/ 166255 h 858982"/>
                <a:gd name="connsiteX36" fmla="*/ 152400 w 1219517"/>
                <a:gd name="connsiteY36" fmla="*/ 180109 h 858982"/>
                <a:gd name="connsiteX37" fmla="*/ 138546 w 1219517"/>
                <a:gd name="connsiteY37" fmla="*/ 221673 h 858982"/>
                <a:gd name="connsiteX38" fmla="*/ 110836 w 1219517"/>
                <a:gd name="connsiteY38" fmla="*/ 249382 h 858982"/>
                <a:gd name="connsiteX39" fmla="*/ 41564 w 1219517"/>
                <a:gd name="connsiteY39" fmla="*/ 360218 h 858982"/>
                <a:gd name="connsiteX40" fmla="*/ 27709 w 1219517"/>
                <a:gd name="connsiteY40" fmla="*/ 415636 h 858982"/>
                <a:gd name="connsiteX41" fmla="*/ 13855 w 1219517"/>
                <a:gd name="connsiteY41" fmla="*/ 457200 h 858982"/>
                <a:gd name="connsiteX42" fmla="*/ 0 w 1219517"/>
                <a:gd name="connsiteY42" fmla="*/ 484909 h 85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19517" h="858982">
                  <a:moveTo>
                    <a:pt x="0" y="484909"/>
                  </a:moveTo>
                  <a:lnTo>
                    <a:pt x="0" y="484909"/>
                  </a:lnTo>
                  <a:cubicBezTo>
                    <a:pt x="30315" y="568276"/>
                    <a:pt x="37079" y="632825"/>
                    <a:pt x="96982" y="692727"/>
                  </a:cubicBezTo>
                  <a:cubicBezTo>
                    <a:pt x="108756" y="704501"/>
                    <a:pt x="123241" y="713877"/>
                    <a:pt x="138546" y="720436"/>
                  </a:cubicBezTo>
                  <a:cubicBezTo>
                    <a:pt x="156048" y="727937"/>
                    <a:pt x="175491" y="729673"/>
                    <a:pt x="193964" y="734291"/>
                  </a:cubicBezTo>
                  <a:cubicBezTo>
                    <a:pt x="235528" y="729673"/>
                    <a:pt x="281251" y="739138"/>
                    <a:pt x="318655" y="720436"/>
                  </a:cubicBezTo>
                  <a:cubicBezTo>
                    <a:pt x="335686" y="711920"/>
                    <a:pt x="323062" y="681550"/>
                    <a:pt x="332509" y="665018"/>
                  </a:cubicBezTo>
                  <a:cubicBezTo>
                    <a:pt x="356927" y="622287"/>
                    <a:pt x="375962" y="622825"/>
                    <a:pt x="415636" y="609600"/>
                  </a:cubicBezTo>
                  <a:cubicBezTo>
                    <a:pt x="424873" y="600364"/>
                    <a:pt x="430348" y="583191"/>
                    <a:pt x="443346" y="581891"/>
                  </a:cubicBezTo>
                  <a:cubicBezTo>
                    <a:pt x="480394" y="578186"/>
                    <a:pt x="526354" y="571010"/>
                    <a:pt x="554182" y="595746"/>
                  </a:cubicBezTo>
                  <a:cubicBezTo>
                    <a:pt x="576947" y="615982"/>
                    <a:pt x="557607" y="732859"/>
                    <a:pt x="581891" y="762000"/>
                  </a:cubicBezTo>
                  <a:cubicBezTo>
                    <a:pt x="594081" y="776628"/>
                    <a:pt x="619000" y="770624"/>
                    <a:pt x="637309" y="775855"/>
                  </a:cubicBezTo>
                  <a:cubicBezTo>
                    <a:pt x="651351" y="779867"/>
                    <a:pt x="665018" y="785091"/>
                    <a:pt x="678873" y="789709"/>
                  </a:cubicBezTo>
                  <a:cubicBezTo>
                    <a:pt x="692727" y="798945"/>
                    <a:pt x="705131" y="810859"/>
                    <a:pt x="720436" y="817418"/>
                  </a:cubicBezTo>
                  <a:cubicBezTo>
                    <a:pt x="737938" y="824919"/>
                    <a:pt x="757546" y="826042"/>
                    <a:pt x="775855" y="831273"/>
                  </a:cubicBezTo>
                  <a:cubicBezTo>
                    <a:pt x="914997" y="871028"/>
                    <a:pt x="699573" y="815665"/>
                    <a:pt x="872836" y="858982"/>
                  </a:cubicBezTo>
                  <a:cubicBezTo>
                    <a:pt x="900545" y="849746"/>
                    <a:pt x="927153" y="836075"/>
                    <a:pt x="955964" y="831273"/>
                  </a:cubicBezTo>
                  <a:cubicBezTo>
                    <a:pt x="1053496" y="815017"/>
                    <a:pt x="1012441" y="826301"/>
                    <a:pt x="1080655" y="803564"/>
                  </a:cubicBezTo>
                  <a:cubicBezTo>
                    <a:pt x="1089891" y="789709"/>
                    <a:pt x="1100918" y="776893"/>
                    <a:pt x="1108364" y="762000"/>
                  </a:cubicBezTo>
                  <a:cubicBezTo>
                    <a:pt x="1114895" y="748938"/>
                    <a:pt x="1113095" y="731840"/>
                    <a:pt x="1122218" y="720436"/>
                  </a:cubicBezTo>
                  <a:cubicBezTo>
                    <a:pt x="1132620" y="707434"/>
                    <a:pt x="1149927" y="701963"/>
                    <a:pt x="1163782" y="692727"/>
                  </a:cubicBezTo>
                  <a:cubicBezTo>
                    <a:pt x="1212876" y="545441"/>
                    <a:pt x="1259711" y="420989"/>
                    <a:pt x="1163782" y="235527"/>
                  </a:cubicBezTo>
                  <a:cubicBezTo>
                    <a:pt x="1134003" y="177953"/>
                    <a:pt x="1034473" y="244764"/>
                    <a:pt x="969818" y="249382"/>
                  </a:cubicBezTo>
                  <a:cubicBezTo>
                    <a:pt x="870993" y="282323"/>
                    <a:pt x="990469" y="235614"/>
                    <a:pt x="886691" y="304800"/>
                  </a:cubicBezTo>
                  <a:cubicBezTo>
                    <a:pt x="874540" y="312901"/>
                    <a:pt x="858982" y="314037"/>
                    <a:pt x="845127" y="318655"/>
                  </a:cubicBezTo>
                  <a:cubicBezTo>
                    <a:pt x="831273" y="314037"/>
                    <a:pt x="815715" y="312901"/>
                    <a:pt x="803564" y="304800"/>
                  </a:cubicBezTo>
                  <a:cubicBezTo>
                    <a:pt x="735469" y="259402"/>
                    <a:pt x="785410" y="272791"/>
                    <a:pt x="734291" y="221673"/>
                  </a:cubicBezTo>
                  <a:cubicBezTo>
                    <a:pt x="722517" y="209899"/>
                    <a:pt x="706582" y="203200"/>
                    <a:pt x="692727" y="193964"/>
                  </a:cubicBezTo>
                  <a:cubicBezTo>
                    <a:pt x="688109" y="180109"/>
                    <a:pt x="687996" y="163804"/>
                    <a:pt x="678873" y="152400"/>
                  </a:cubicBezTo>
                  <a:cubicBezTo>
                    <a:pt x="650313" y="116700"/>
                    <a:pt x="581891" y="55418"/>
                    <a:pt x="581891" y="55418"/>
                  </a:cubicBezTo>
                  <a:cubicBezTo>
                    <a:pt x="577273" y="41564"/>
                    <a:pt x="578362" y="24181"/>
                    <a:pt x="568036" y="13855"/>
                  </a:cubicBezTo>
                  <a:cubicBezTo>
                    <a:pt x="557710" y="3529"/>
                    <a:pt x="541077" y="0"/>
                    <a:pt x="526473" y="0"/>
                  </a:cubicBezTo>
                  <a:cubicBezTo>
                    <a:pt x="457047" y="0"/>
                    <a:pt x="387928" y="9237"/>
                    <a:pt x="318655" y="13855"/>
                  </a:cubicBezTo>
                  <a:cubicBezTo>
                    <a:pt x="304800" y="23091"/>
                    <a:pt x="287493" y="28562"/>
                    <a:pt x="277091" y="41564"/>
                  </a:cubicBezTo>
                  <a:cubicBezTo>
                    <a:pt x="267968" y="52968"/>
                    <a:pt x="269767" y="70065"/>
                    <a:pt x="263236" y="83127"/>
                  </a:cubicBezTo>
                  <a:cubicBezTo>
                    <a:pt x="250457" y="108684"/>
                    <a:pt x="216944" y="150935"/>
                    <a:pt x="193964" y="166255"/>
                  </a:cubicBezTo>
                  <a:cubicBezTo>
                    <a:pt x="181813" y="174356"/>
                    <a:pt x="166255" y="175491"/>
                    <a:pt x="152400" y="180109"/>
                  </a:cubicBezTo>
                  <a:cubicBezTo>
                    <a:pt x="147782" y="193964"/>
                    <a:pt x="146060" y="209150"/>
                    <a:pt x="138546" y="221673"/>
                  </a:cubicBezTo>
                  <a:cubicBezTo>
                    <a:pt x="131825" y="232874"/>
                    <a:pt x="116678" y="237699"/>
                    <a:pt x="110836" y="249382"/>
                  </a:cubicBezTo>
                  <a:cubicBezTo>
                    <a:pt x="53129" y="364794"/>
                    <a:pt x="121529" y="306907"/>
                    <a:pt x="41564" y="360218"/>
                  </a:cubicBezTo>
                  <a:cubicBezTo>
                    <a:pt x="36946" y="378691"/>
                    <a:pt x="32940" y="397327"/>
                    <a:pt x="27709" y="415636"/>
                  </a:cubicBezTo>
                  <a:cubicBezTo>
                    <a:pt x="23697" y="429678"/>
                    <a:pt x="17867" y="443158"/>
                    <a:pt x="13855" y="457200"/>
                  </a:cubicBezTo>
                  <a:cubicBezTo>
                    <a:pt x="8624" y="475509"/>
                    <a:pt x="2309" y="480291"/>
                    <a:pt x="0" y="484909"/>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8" name="Rectangle 37"/>
            <p:cNvSpPr/>
            <p:nvPr/>
          </p:nvSpPr>
          <p:spPr>
            <a:xfrm>
              <a:off x="2514600" y="3048000"/>
              <a:ext cx="18288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4" name="Freeform 113"/>
            <p:cNvSpPr/>
            <p:nvPr/>
          </p:nvSpPr>
          <p:spPr>
            <a:xfrm rot="20126295">
              <a:off x="3389313" y="4110038"/>
              <a:ext cx="350837" cy="346075"/>
            </a:xfrm>
            <a:custGeom>
              <a:avLst/>
              <a:gdLst>
                <a:gd name="connsiteX0" fmla="*/ 83128 w 526473"/>
                <a:gd name="connsiteY0" fmla="*/ 228478 h 519424"/>
                <a:gd name="connsiteX1" fmla="*/ 83128 w 526473"/>
                <a:gd name="connsiteY1" fmla="*/ 228478 h 519424"/>
                <a:gd name="connsiteX2" fmla="*/ 263237 w 526473"/>
                <a:gd name="connsiteY2" fmla="*/ 339314 h 519424"/>
                <a:gd name="connsiteX3" fmla="*/ 346364 w 526473"/>
                <a:gd name="connsiteY3" fmla="*/ 367024 h 519424"/>
                <a:gd name="connsiteX4" fmla="*/ 346364 w 526473"/>
                <a:gd name="connsiteY4" fmla="*/ 505569 h 519424"/>
                <a:gd name="connsiteX5" fmla="*/ 401782 w 526473"/>
                <a:gd name="connsiteY5" fmla="*/ 519424 h 519424"/>
                <a:gd name="connsiteX6" fmla="*/ 512618 w 526473"/>
                <a:gd name="connsiteY6" fmla="*/ 477860 h 519424"/>
                <a:gd name="connsiteX7" fmla="*/ 526473 w 526473"/>
                <a:gd name="connsiteY7" fmla="*/ 436296 h 519424"/>
                <a:gd name="connsiteX8" fmla="*/ 498764 w 526473"/>
                <a:gd name="connsiteY8" fmla="*/ 394733 h 519424"/>
                <a:gd name="connsiteX9" fmla="*/ 457200 w 526473"/>
                <a:gd name="connsiteY9" fmla="*/ 311605 h 519424"/>
                <a:gd name="connsiteX10" fmla="*/ 443346 w 526473"/>
                <a:gd name="connsiteY10" fmla="*/ 270042 h 519424"/>
                <a:gd name="connsiteX11" fmla="*/ 332509 w 526473"/>
                <a:gd name="connsiteY11" fmla="*/ 228478 h 519424"/>
                <a:gd name="connsiteX12" fmla="*/ 318655 w 526473"/>
                <a:gd name="connsiteY12" fmla="*/ 159205 h 519424"/>
                <a:gd name="connsiteX13" fmla="*/ 304800 w 526473"/>
                <a:gd name="connsiteY13" fmla="*/ 117642 h 519424"/>
                <a:gd name="connsiteX14" fmla="*/ 263237 w 526473"/>
                <a:gd name="connsiteY14" fmla="*/ 103787 h 519424"/>
                <a:gd name="connsiteX15" fmla="*/ 180109 w 526473"/>
                <a:gd name="connsiteY15" fmla="*/ 62224 h 519424"/>
                <a:gd name="connsiteX16" fmla="*/ 96982 w 526473"/>
                <a:gd name="connsiteY16" fmla="*/ 6805 h 519424"/>
                <a:gd name="connsiteX17" fmla="*/ 69273 w 526473"/>
                <a:gd name="connsiteY17" fmla="*/ 48369 h 519424"/>
                <a:gd name="connsiteX18" fmla="*/ 55418 w 526473"/>
                <a:gd name="connsiteY18" fmla="*/ 89933 h 519424"/>
                <a:gd name="connsiteX19" fmla="*/ 0 w 526473"/>
                <a:gd name="connsiteY19" fmla="*/ 173060 h 519424"/>
                <a:gd name="connsiteX20" fmla="*/ 13855 w 526473"/>
                <a:gd name="connsiteY20" fmla="*/ 214624 h 519424"/>
                <a:gd name="connsiteX21" fmla="*/ 83128 w 526473"/>
                <a:gd name="connsiteY21" fmla="*/ 228478 h 5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6473" h="519424">
                  <a:moveTo>
                    <a:pt x="83128" y="228478"/>
                  </a:moveTo>
                  <a:lnTo>
                    <a:pt x="83128" y="228478"/>
                  </a:lnTo>
                  <a:cubicBezTo>
                    <a:pt x="186114" y="372661"/>
                    <a:pt x="101664" y="304691"/>
                    <a:pt x="263237" y="339314"/>
                  </a:cubicBezTo>
                  <a:cubicBezTo>
                    <a:pt x="291797" y="345434"/>
                    <a:pt x="346364" y="367024"/>
                    <a:pt x="346364" y="367024"/>
                  </a:cubicBezTo>
                  <a:cubicBezTo>
                    <a:pt x="342446" y="390530"/>
                    <a:pt x="316838" y="476043"/>
                    <a:pt x="346364" y="505569"/>
                  </a:cubicBezTo>
                  <a:cubicBezTo>
                    <a:pt x="359828" y="519033"/>
                    <a:pt x="383309" y="514806"/>
                    <a:pt x="401782" y="519424"/>
                  </a:cubicBezTo>
                  <a:cubicBezTo>
                    <a:pt x="439333" y="511914"/>
                    <a:pt x="485437" y="511836"/>
                    <a:pt x="512618" y="477860"/>
                  </a:cubicBezTo>
                  <a:cubicBezTo>
                    <a:pt x="521741" y="466456"/>
                    <a:pt x="521855" y="450151"/>
                    <a:pt x="526473" y="436296"/>
                  </a:cubicBezTo>
                  <a:cubicBezTo>
                    <a:pt x="517237" y="422442"/>
                    <a:pt x="506211" y="409626"/>
                    <a:pt x="498764" y="394733"/>
                  </a:cubicBezTo>
                  <a:cubicBezTo>
                    <a:pt x="441401" y="280008"/>
                    <a:pt x="536613" y="430726"/>
                    <a:pt x="457200" y="311605"/>
                  </a:cubicBezTo>
                  <a:cubicBezTo>
                    <a:pt x="452582" y="297751"/>
                    <a:pt x="452469" y="281446"/>
                    <a:pt x="443346" y="270042"/>
                  </a:cubicBezTo>
                  <a:cubicBezTo>
                    <a:pt x="416165" y="236066"/>
                    <a:pt x="370059" y="235988"/>
                    <a:pt x="332509" y="228478"/>
                  </a:cubicBezTo>
                  <a:cubicBezTo>
                    <a:pt x="327891" y="205387"/>
                    <a:pt x="324366" y="182050"/>
                    <a:pt x="318655" y="159205"/>
                  </a:cubicBezTo>
                  <a:cubicBezTo>
                    <a:pt x="315113" y="145037"/>
                    <a:pt x="315126" y="127968"/>
                    <a:pt x="304800" y="117642"/>
                  </a:cubicBezTo>
                  <a:cubicBezTo>
                    <a:pt x="294474" y="107316"/>
                    <a:pt x="276299" y="110318"/>
                    <a:pt x="263237" y="103787"/>
                  </a:cubicBezTo>
                  <a:cubicBezTo>
                    <a:pt x="155818" y="50077"/>
                    <a:pt x="284571" y="97043"/>
                    <a:pt x="180109" y="62224"/>
                  </a:cubicBezTo>
                  <a:cubicBezTo>
                    <a:pt x="152400" y="43751"/>
                    <a:pt x="115455" y="-20904"/>
                    <a:pt x="96982" y="6805"/>
                  </a:cubicBezTo>
                  <a:cubicBezTo>
                    <a:pt x="87746" y="20660"/>
                    <a:pt x="76720" y="33476"/>
                    <a:pt x="69273" y="48369"/>
                  </a:cubicBezTo>
                  <a:cubicBezTo>
                    <a:pt x="62742" y="61431"/>
                    <a:pt x="62510" y="77167"/>
                    <a:pt x="55418" y="89933"/>
                  </a:cubicBezTo>
                  <a:cubicBezTo>
                    <a:pt x="39245" y="119044"/>
                    <a:pt x="0" y="173060"/>
                    <a:pt x="0" y="173060"/>
                  </a:cubicBezTo>
                  <a:cubicBezTo>
                    <a:pt x="4618" y="186915"/>
                    <a:pt x="2451" y="205501"/>
                    <a:pt x="13855" y="214624"/>
                  </a:cubicBezTo>
                  <a:cubicBezTo>
                    <a:pt x="28724" y="226519"/>
                    <a:pt x="71583" y="226169"/>
                    <a:pt x="83128" y="228478"/>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5" name="Freeform 114"/>
            <p:cNvSpPr/>
            <p:nvPr/>
          </p:nvSpPr>
          <p:spPr>
            <a:xfrm>
              <a:off x="3683000" y="3581400"/>
              <a:ext cx="127000" cy="185738"/>
            </a:xfrm>
            <a:custGeom>
              <a:avLst/>
              <a:gdLst>
                <a:gd name="connsiteX0" fmla="*/ 10701 w 190810"/>
                <a:gd name="connsiteY0" fmla="*/ 207818 h 279012"/>
                <a:gd name="connsiteX1" fmla="*/ 10701 w 190810"/>
                <a:gd name="connsiteY1" fmla="*/ 207818 h 279012"/>
                <a:gd name="connsiteX2" fmla="*/ 107683 w 190810"/>
                <a:gd name="connsiteY2" fmla="*/ 277091 h 279012"/>
                <a:gd name="connsiteX3" fmla="*/ 149246 w 190810"/>
                <a:gd name="connsiteY3" fmla="*/ 263236 h 279012"/>
                <a:gd name="connsiteX4" fmla="*/ 176955 w 190810"/>
                <a:gd name="connsiteY4" fmla="*/ 152400 h 279012"/>
                <a:gd name="connsiteX5" fmla="*/ 190810 w 190810"/>
                <a:gd name="connsiteY5" fmla="*/ 110836 h 279012"/>
                <a:gd name="connsiteX6" fmla="*/ 149246 w 190810"/>
                <a:gd name="connsiteY6" fmla="*/ 69272 h 279012"/>
                <a:gd name="connsiteX7" fmla="*/ 107683 w 190810"/>
                <a:gd name="connsiteY7" fmla="*/ 41563 h 279012"/>
                <a:gd name="connsiteX8" fmla="*/ 93828 w 190810"/>
                <a:gd name="connsiteY8" fmla="*/ 0 h 279012"/>
                <a:gd name="connsiteX9" fmla="*/ 38410 w 190810"/>
                <a:gd name="connsiteY9" fmla="*/ 13854 h 279012"/>
                <a:gd name="connsiteX10" fmla="*/ 10701 w 190810"/>
                <a:gd name="connsiteY10" fmla="*/ 55418 h 279012"/>
                <a:gd name="connsiteX11" fmla="*/ 10701 w 190810"/>
                <a:gd name="connsiteY11" fmla="*/ 207818 h 27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810" h="279012">
                  <a:moveTo>
                    <a:pt x="10701" y="207818"/>
                  </a:moveTo>
                  <a:lnTo>
                    <a:pt x="10701" y="207818"/>
                  </a:lnTo>
                  <a:cubicBezTo>
                    <a:pt x="43028" y="230909"/>
                    <a:pt x="70797" y="262337"/>
                    <a:pt x="107683" y="277091"/>
                  </a:cubicBezTo>
                  <a:cubicBezTo>
                    <a:pt x="121242" y="282515"/>
                    <a:pt x="142154" y="276002"/>
                    <a:pt x="149246" y="263236"/>
                  </a:cubicBezTo>
                  <a:cubicBezTo>
                    <a:pt x="167740" y="229946"/>
                    <a:pt x="164912" y="188528"/>
                    <a:pt x="176955" y="152400"/>
                  </a:cubicBezTo>
                  <a:lnTo>
                    <a:pt x="190810" y="110836"/>
                  </a:lnTo>
                  <a:cubicBezTo>
                    <a:pt x="176955" y="96981"/>
                    <a:pt x="164298" y="81815"/>
                    <a:pt x="149246" y="69272"/>
                  </a:cubicBezTo>
                  <a:cubicBezTo>
                    <a:pt x="136454" y="58612"/>
                    <a:pt x="118085" y="54565"/>
                    <a:pt x="107683" y="41563"/>
                  </a:cubicBezTo>
                  <a:cubicBezTo>
                    <a:pt x="98560" y="30159"/>
                    <a:pt x="98446" y="13854"/>
                    <a:pt x="93828" y="0"/>
                  </a:cubicBezTo>
                  <a:cubicBezTo>
                    <a:pt x="75355" y="4618"/>
                    <a:pt x="54253" y="3292"/>
                    <a:pt x="38410" y="13854"/>
                  </a:cubicBezTo>
                  <a:cubicBezTo>
                    <a:pt x="24555" y="23090"/>
                    <a:pt x="18148" y="40525"/>
                    <a:pt x="10701" y="55418"/>
                  </a:cubicBezTo>
                  <a:cubicBezTo>
                    <a:pt x="-13377" y="103574"/>
                    <a:pt x="10701" y="182418"/>
                    <a:pt x="10701" y="207818"/>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6" name="Freeform 115"/>
            <p:cNvSpPr/>
            <p:nvPr/>
          </p:nvSpPr>
          <p:spPr>
            <a:xfrm>
              <a:off x="3160713" y="4267200"/>
              <a:ext cx="268287" cy="425450"/>
            </a:xfrm>
            <a:custGeom>
              <a:avLst/>
              <a:gdLst>
                <a:gd name="connsiteX0" fmla="*/ 41564 w 401782"/>
                <a:gd name="connsiteY0" fmla="*/ 387927 h 637309"/>
                <a:gd name="connsiteX1" fmla="*/ 41564 w 401782"/>
                <a:gd name="connsiteY1" fmla="*/ 387927 h 637309"/>
                <a:gd name="connsiteX2" fmla="*/ 27709 w 401782"/>
                <a:gd name="connsiteY2" fmla="*/ 581891 h 637309"/>
                <a:gd name="connsiteX3" fmla="*/ 69273 w 401782"/>
                <a:gd name="connsiteY3" fmla="*/ 568037 h 637309"/>
                <a:gd name="connsiteX4" fmla="*/ 152400 w 401782"/>
                <a:gd name="connsiteY4" fmla="*/ 595746 h 637309"/>
                <a:gd name="connsiteX5" fmla="*/ 193964 w 401782"/>
                <a:gd name="connsiteY5" fmla="*/ 623455 h 637309"/>
                <a:gd name="connsiteX6" fmla="*/ 304800 w 401782"/>
                <a:gd name="connsiteY6" fmla="*/ 637309 h 637309"/>
                <a:gd name="connsiteX7" fmla="*/ 387927 w 401782"/>
                <a:gd name="connsiteY7" fmla="*/ 498764 h 637309"/>
                <a:gd name="connsiteX8" fmla="*/ 401782 w 401782"/>
                <a:gd name="connsiteY8" fmla="*/ 457200 h 637309"/>
                <a:gd name="connsiteX9" fmla="*/ 374073 w 401782"/>
                <a:gd name="connsiteY9" fmla="*/ 332509 h 637309"/>
                <a:gd name="connsiteX10" fmla="*/ 346364 w 401782"/>
                <a:gd name="connsiteY10" fmla="*/ 290946 h 637309"/>
                <a:gd name="connsiteX11" fmla="*/ 360218 w 401782"/>
                <a:gd name="connsiteY11" fmla="*/ 180109 h 637309"/>
                <a:gd name="connsiteX12" fmla="*/ 374073 w 401782"/>
                <a:gd name="connsiteY12" fmla="*/ 138546 h 637309"/>
                <a:gd name="connsiteX13" fmla="*/ 304800 w 401782"/>
                <a:gd name="connsiteY13" fmla="*/ 13855 h 637309"/>
                <a:gd name="connsiteX14" fmla="*/ 263237 w 401782"/>
                <a:gd name="connsiteY14" fmla="*/ 0 h 637309"/>
                <a:gd name="connsiteX15" fmla="*/ 207818 w 401782"/>
                <a:gd name="connsiteY15" fmla="*/ 69273 h 637309"/>
                <a:gd name="connsiteX16" fmla="*/ 110837 w 401782"/>
                <a:gd name="connsiteY16" fmla="*/ 152400 h 637309"/>
                <a:gd name="connsiteX17" fmla="*/ 83127 w 401782"/>
                <a:gd name="connsiteY17" fmla="*/ 180109 h 637309"/>
                <a:gd name="connsiteX18" fmla="*/ 0 w 401782"/>
                <a:gd name="connsiteY18" fmla="*/ 221673 h 637309"/>
                <a:gd name="connsiteX19" fmla="*/ 13855 w 401782"/>
                <a:gd name="connsiteY19" fmla="*/ 332509 h 637309"/>
                <a:gd name="connsiteX20" fmla="*/ 41564 w 401782"/>
                <a:gd name="connsiteY20" fmla="*/ 387927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782" h="637309">
                  <a:moveTo>
                    <a:pt x="41564" y="387927"/>
                  </a:moveTo>
                  <a:lnTo>
                    <a:pt x="41564" y="387927"/>
                  </a:lnTo>
                  <a:cubicBezTo>
                    <a:pt x="37946" y="404210"/>
                    <a:pt x="-10644" y="543538"/>
                    <a:pt x="27709" y="581891"/>
                  </a:cubicBezTo>
                  <a:cubicBezTo>
                    <a:pt x="38036" y="592218"/>
                    <a:pt x="55418" y="572655"/>
                    <a:pt x="69273" y="568037"/>
                  </a:cubicBezTo>
                  <a:cubicBezTo>
                    <a:pt x="96982" y="577273"/>
                    <a:pt x="125710" y="583884"/>
                    <a:pt x="152400" y="595746"/>
                  </a:cubicBezTo>
                  <a:cubicBezTo>
                    <a:pt x="167616" y="602509"/>
                    <a:pt x="177900" y="619074"/>
                    <a:pt x="193964" y="623455"/>
                  </a:cubicBezTo>
                  <a:cubicBezTo>
                    <a:pt x="229885" y="633251"/>
                    <a:pt x="267855" y="632691"/>
                    <a:pt x="304800" y="637309"/>
                  </a:cubicBezTo>
                  <a:cubicBezTo>
                    <a:pt x="387928" y="609601"/>
                    <a:pt x="341745" y="637310"/>
                    <a:pt x="387927" y="498764"/>
                  </a:cubicBezTo>
                  <a:lnTo>
                    <a:pt x="401782" y="457200"/>
                  </a:lnTo>
                  <a:cubicBezTo>
                    <a:pt x="396462" y="425280"/>
                    <a:pt x="391125" y="366613"/>
                    <a:pt x="374073" y="332509"/>
                  </a:cubicBezTo>
                  <a:cubicBezTo>
                    <a:pt x="366627" y="317616"/>
                    <a:pt x="355600" y="304800"/>
                    <a:pt x="346364" y="290946"/>
                  </a:cubicBezTo>
                  <a:cubicBezTo>
                    <a:pt x="350982" y="254000"/>
                    <a:pt x="353558" y="216742"/>
                    <a:pt x="360218" y="180109"/>
                  </a:cubicBezTo>
                  <a:cubicBezTo>
                    <a:pt x="362830" y="165741"/>
                    <a:pt x="375686" y="153061"/>
                    <a:pt x="374073" y="138546"/>
                  </a:cubicBezTo>
                  <a:cubicBezTo>
                    <a:pt x="368289" y="86492"/>
                    <a:pt x="348153" y="42757"/>
                    <a:pt x="304800" y="13855"/>
                  </a:cubicBezTo>
                  <a:cubicBezTo>
                    <a:pt x="292649" y="5754"/>
                    <a:pt x="277091" y="4618"/>
                    <a:pt x="263237" y="0"/>
                  </a:cubicBezTo>
                  <a:cubicBezTo>
                    <a:pt x="182634" y="80600"/>
                    <a:pt x="295188" y="-35573"/>
                    <a:pt x="207818" y="69273"/>
                  </a:cubicBezTo>
                  <a:cubicBezTo>
                    <a:pt x="167793" y="117304"/>
                    <a:pt x="160875" y="110703"/>
                    <a:pt x="110837" y="152400"/>
                  </a:cubicBezTo>
                  <a:cubicBezTo>
                    <a:pt x="100802" y="160762"/>
                    <a:pt x="93327" y="171949"/>
                    <a:pt x="83127" y="180109"/>
                  </a:cubicBezTo>
                  <a:cubicBezTo>
                    <a:pt x="44758" y="210804"/>
                    <a:pt x="43901" y="207039"/>
                    <a:pt x="0" y="221673"/>
                  </a:cubicBezTo>
                  <a:cubicBezTo>
                    <a:pt x="4618" y="258618"/>
                    <a:pt x="4058" y="296588"/>
                    <a:pt x="13855" y="332509"/>
                  </a:cubicBezTo>
                  <a:cubicBezTo>
                    <a:pt x="44126" y="443500"/>
                    <a:pt x="36946" y="378691"/>
                    <a:pt x="41564" y="387927"/>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grpSp>
        <p:nvGrpSpPr>
          <p:cNvPr id="115732" name="Group 132"/>
          <p:cNvGrpSpPr>
            <a:grpSpLocks/>
          </p:cNvGrpSpPr>
          <p:nvPr/>
        </p:nvGrpSpPr>
        <p:grpSpPr bwMode="auto">
          <a:xfrm>
            <a:off x="7086600" y="3048000"/>
            <a:ext cx="1828800" cy="1828800"/>
            <a:chOff x="7086600" y="1219200"/>
            <a:chExt cx="1828800" cy="1828800"/>
          </a:xfrm>
        </p:grpSpPr>
        <p:sp>
          <p:nvSpPr>
            <p:cNvPr id="106" name="Rectangle 105"/>
            <p:cNvSpPr/>
            <p:nvPr/>
          </p:nvSpPr>
          <p:spPr>
            <a:xfrm>
              <a:off x="7086600" y="1219200"/>
              <a:ext cx="1828800" cy="18288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8" name="Freeform 107"/>
            <p:cNvSpPr/>
            <p:nvPr/>
          </p:nvSpPr>
          <p:spPr>
            <a:xfrm>
              <a:off x="7086600" y="1219200"/>
              <a:ext cx="425450" cy="400050"/>
            </a:xfrm>
            <a:custGeom>
              <a:avLst/>
              <a:gdLst>
                <a:gd name="connsiteX0" fmla="*/ 0 w 638200"/>
                <a:gd name="connsiteY0" fmla="*/ 585710 h 599701"/>
                <a:gd name="connsiteX1" fmla="*/ 0 w 638200"/>
                <a:gd name="connsiteY1" fmla="*/ 585710 h 599701"/>
                <a:gd name="connsiteX2" fmla="*/ 512618 w 638200"/>
                <a:gd name="connsiteY2" fmla="*/ 585710 h 599701"/>
                <a:gd name="connsiteX3" fmla="*/ 554182 w 638200"/>
                <a:gd name="connsiteY3" fmla="*/ 544147 h 599701"/>
                <a:gd name="connsiteX4" fmla="*/ 568036 w 638200"/>
                <a:gd name="connsiteY4" fmla="*/ 433310 h 599701"/>
                <a:gd name="connsiteX5" fmla="*/ 609600 w 638200"/>
                <a:gd name="connsiteY5" fmla="*/ 405601 h 599701"/>
                <a:gd name="connsiteX6" fmla="*/ 637309 w 638200"/>
                <a:gd name="connsiteY6" fmla="*/ 294765 h 599701"/>
                <a:gd name="connsiteX7" fmla="*/ 623455 w 638200"/>
                <a:gd name="connsiteY7" fmla="*/ 17674 h 599701"/>
                <a:gd name="connsiteX8" fmla="*/ 554182 w 638200"/>
                <a:gd name="connsiteY8" fmla="*/ 3819 h 599701"/>
                <a:gd name="connsiteX9" fmla="*/ 498764 w 638200"/>
                <a:gd name="connsiteY9" fmla="*/ 17674 h 599701"/>
                <a:gd name="connsiteX10" fmla="*/ 401782 w 638200"/>
                <a:gd name="connsiteY10" fmla="*/ 31529 h 599701"/>
                <a:gd name="connsiteX11" fmla="*/ 110836 w 638200"/>
                <a:gd name="connsiteY11" fmla="*/ 17674 h 599701"/>
                <a:gd name="connsiteX12" fmla="*/ 13855 w 638200"/>
                <a:gd name="connsiteY12" fmla="*/ 100801 h 599701"/>
                <a:gd name="connsiteX13" fmla="*/ 27709 w 638200"/>
                <a:gd name="connsiteY13" fmla="*/ 211638 h 599701"/>
                <a:gd name="connsiteX14" fmla="*/ 41564 w 638200"/>
                <a:gd name="connsiteY14" fmla="*/ 267056 h 599701"/>
                <a:gd name="connsiteX15" fmla="*/ 0 w 638200"/>
                <a:gd name="connsiteY15" fmla="*/ 585710 h 59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8200" h="599701">
                  <a:moveTo>
                    <a:pt x="0" y="585710"/>
                  </a:moveTo>
                  <a:lnTo>
                    <a:pt x="0" y="585710"/>
                  </a:lnTo>
                  <a:cubicBezTo>
                    <a:pt x="110850" y="590749"/>
                    <a:pt x="383059" y="614501"/>
                    <a:pt x="512618" y="585710"/>
                  </a:cubicBezTo>
                  <a:cubicBezTo>
                    <a:pt x="531745" y="581460"/>
                    <a:pt x="540327" y="558001"/>
                    <a:pt x="554182" y="544147"/>
                  </a:cubicBezTo>
                  <a:cubicBezTo>
                    <a:pt x="558800" y="507201"/>
                    <a:pt x="554208" y="467880"/>
                    <a:pt x="568036" y="433310"/>
                  </a:cubicBezTo>
                  <a:cubicBezTo>
                    <a:pt x="574220" y="417850"/>
                    <a:pt x="599198" y="418603"/>
                    <a:pt x="609600" y="405601"/>
                  </a:cubicBezTo>
                  <a:cubicBezTo>
                    <a:pt x="620962" y="391398"/>
                    <a:pt x="636618" y="298218"/>
                    <a:pt x="637309" y="294765"/>
                  </a:cubicBezTo>
                  <a:cubicBezTo>
                    <a:pt x="632691" y="202401"/>
                    <a:pt x="648861" y="106595"/>
                    <a:pt x="623455" y="17674"/>
                  </a:cubicBezTo>
                  <a:cubicBezTo>
                    <a:pt x="616986" y="-4968"/>
                    <a:pt x="577730" y="3819"/>
                    <a:pt x="554182" y="3819"/>
                  </a:cubicBezTo>
                  <a:cubicBezTo>
                    <a:pt x="535141" y="3819"/>
                    <a:pt x="517498" y="14268"/>
                    <a:pt x="498764" y="17674"/>
                  </a:cubicBezTo>
                  <a:cubicBezTo>
                    <a:pt x="466635" y="23516"/>
                    <a:pt x="434109" y="26911"/>
                    <a:pt x="401782" y="31529"/>
                  </a:cubicBezTo>
                  <a:cubicBezTo>
                    <a:pt x="252791" y="-18136"/>
                    <a:pt x="347798" y="1876"/>
                    <a:pt x="110836" y="17674"/>
                  </a:cubicBezTo>
                  <a:cubicBezTo>
                    <a:pt x="9645" y="51404"/>
                    <a:pt x="34793" y="17047"/>
                    <a:pt x="13855" y="100801"/>
                  </a:cubicBezTo>
                  <a:cubicBezTo>
                    <a:pt x="18473" y="137747"/>
                    <a:pt x="21588" y="174911"/>
                    <a:pt x="27709" y="211638"/>
                  </a:cubicBezTo>
                  <a:cubicBezTo>
                    <a:pt x="30839" y="230420"/>
                    <a:pt x="41564" y="248015"/>
                    <a:pt x="41564" y="267056"/>
                  </a:cubicBezTo>
                  <a:cubicBezTo>
                    <a:pt x="41564" y="368761"/>
                    <a:pt x="6927" y="532601"/>
                    <a:pt x="0" y="585710"/>
                  </a:cubicBezTo>
                  <a:close/>
                </a:path>
              </a:pathLst>
            </a:custGeom>
            <a:pattFill prst="lgConfetti">
              <a:fgClr>
                <a:schemeClr val="bg1">
                  <a:lumMod val="75000"/>
                </a:schemeClr>
              </a:fgClr>
              <a:bgClr>
                <a:schemeClr val="bg1"/>
              </a:bgClr>
            </a:patt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9" name="Freeform 108"/>
            <p:cNvSpPr/>
            <p:nvPr/>
          </p:nvSpPr>
          <p:spPr>
            <a:xfrm rot="2493920">
              <a:off x="8286750" y="2082800"/>
              <a:ext cx="425450" cy="400050"/>
            </a:xfrm>
            <a:custGeom>
              <a:avLst/>
              <a:gdLst>
                <a:gd name="connsiteX0" fmla="*/ 0 w 638200"/>
                <a:gd name="connsiteY0" fmla="*/ 585710 h 599701"/>
                <a:gd name="connsiteX1" fmla="*/ 0 w 638200"/>
                <a:gd name="connsiteY1" fmla="*/ 585710 h 599701"/>
                <a:gd name="connsiteX2" fmla="*/ 512618 w 638200"/>
                <a:gd name="connsiteY2" fmla="*/ 585710 h 599701"/>
                <a:gd name="connsiteX3" fmla="*/ 554182 w 638200"/>
                <a:gd name="connsiteY3" fmla="*/ 544147 h 599701"/>
                <a:gd name="connsiteX4" fmla="*/ 568036 w 638200"/>
                <a:gd name="connsiteY4" fmla="*/ 433310 h 599701"/>
                <a:gd name="connsiteX5" fmla="*/ 609600 w 638200"/>
                <a:gd name="connsiteY5" fmla="*/ 405601 h 599701"/>
                <a:gd name="connsiteX6" fmla="*/ 637309 w 638200"/>
                <a:gd name="connsiteY6" fmla="*/ 294765 h 599701"/>
                <a:gd name="connsiteX7" fmla="*/ 623455 w 638200"/>
                <a:gd name="connsiteY7" fmla="*/ 17674 h 599701"/>
                <a:gd name="connsiteX8" fmla="*/ 554182 w 638200"/>
                <a:gd name="connsiteY8" fmla="*/ 3819 h 599701"/>
                <a:gd name="connsiteX9" fmla="*/ 498764 w 638200"/>
                <a:gd name="connsiteY9" fmla="*/ 17674 h 599701"/>
                <a:gd name="connsiteX10" fmla="*/ 401782 w 638200"/>
                <a:gd name="connsiteY10" fmla="*/ 31529 h 599701"/>
                <a:gd name="connsiteX11" fmla="*/ 110836 w 638200"/>
                <a:gd name="connsiteY11" fmla="*/ 17674 h 599701"/>
                <a:gd name="connsiteX12" fmla="*/ 13855 w 638200"/>
                <a:gd name="connsiteY12" fmla="*/ 100801 h 599701"/>
                <a:gd name="connsiteX13" fmla="*/ 27709 w 638200"/>
                <a:gd name="connsiteY13" fmla="*/ 211638 h 599701"/>
                <a:gd name="connsiteX14" fmla="*/ 41564 w 638200"/>
                <a:gd name="connsiteY14" fmla="*/ 267056 h 599701"/>
                <a:gd name="connsiteX15" fmla="*/ 0 w 638200"/>
                <a:gd name="connsiteY15" fmla="*/ 585710 h 59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8200" h="599701">
                  <a:moveTo>
                    <a:pt x="0" y="585710"/>
                  </a:moveTo>
                  <a:lnTo>
                    <a:pt x="0" y="585710"/>
                  </a:lnTo>
                  <a:cubicBezTo>
                    <a:pt x="110850" y="590749"/>
                    <a:pt x="383059" y="614501"/>
                    <a:pt x="512618" y="585710"/>
                  </a:cubicBezTo>
                  <a:cubicBezTo>
                    <a:pt x="531745" y="581460"/>
                    <a:pt x="540327" y="558001"/>
                    <a:pt x="554182" y="544147"/>
                  </a:cubicBezTo>
                  <a:cubicBezTo>
                    <a:pt x="558800" y="507201"/>
                    <a:pt x="554208" y="467880"/>
                    <a:pt x="568036" y="433310"/>
                  </a:cubicBezTo>
                  <a:cubicBezTo>
                    <a:pt x="574220" y="417850"/>
                    <a:pt x="599198" y="418603"/>
                    <a:pt x="609600" y="405601"/>
                  </a:cubicBezTo>
                  <a:cubicBezTo>
                    <a:pt x="620962" y="391398"/>
                    <a:pt x="636618" y="298218"/>
                    <a:pt x="637309" y="294765"/>
                  </a:cubicBezTo>
                  <a:cubicBezTo>
                    <a:pt x="632691" y="202401"/>
                    <a:pt x="648861" y="106595"/>
                    <a:pt x="623455" y="17674"/>
                  </a:cubicBezTo>
                  <a:cubicBezTo>
                    <a:pt x="616986" y="-4968"/>
                    <a:pt x="577730" y="3819"/>
                    <a:pt x="554182" y="3819"/>
                  </a:cubicBezTo>
                  <a:cubicBezTo>
                    <a:pt x="535141" y="3819"/>
                    <a:pt x="517498" y="14268"/>
                    <a:pt x="498764" y="17674"/>
                  </a:cubicBezTo>
                  <a:cubicBezTo>
                    <a:pt x="466635" y="23516"/>
                    <a:pt x="434109" y="26911"/>
                    <a:pt x="401782" y="31529"/>
                  </a:cubicBezTo>
                  <a:cubicBezTo>
                    <a:pt x="252791" y="-18136"/>
                    <a:pt x="347798" y="1876"/>
                    <a:pt x="110836" y="17674"/>
                  </a:cubicBezTo>
                  <a:cubicBezTo>
                    <a:pt x="9645" y="51404"/>
                    <a:pt x="34793" y="17047"/>
                    <a:pt x="13855" y="100801"/>
                  </a:cubicBezTo>
                  <a:cubicBezTo>
                    <a:pt x="18473" y="137747"/>
                    <a:pt x="21588" y="174911"/>
                    <a:pt x="27709" y="211638"/>
                  </a:cubicBezTo>
                  <a:cubicBezTo>
                    <a:pt x="30839" y="230420"/>
                    <a:pt x="41564" y="248015"/>
                    <a:pt x="41564" y="267056"/>
                  </a:cubicBezTo>
                  <a:cubicBezTo>
                    <a:pt x="41564" y="368761"/>
                    <a:pt x="6927" y="532601"/>
                    <a:pt x="0" y="585710"/>
                  </a:cubicBezTo>
                  <a:close/>
                </a:path>
              </a:pathLst>
            </a:custGeom>
            <a:pattFill prst="lgConfetti">
              <a:fgClr>
                <a:schemeClr val="bg1">
                  <a:lumMod val="75000"/>
                </a:schemeClr>
              </a:fgClr>
              <a:bgClr>
                <a:schemeClr val="bg1"/>
              </a:bgClr>
            </a:patt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0" name="Freeform 109"/>
            <p:cNvSpPr/>
            <p:nvPr/>
          </p:nvSpPr>
          <p:spPr>
            <a:xfrm rot="17796323">
              <a:off x="8083550" y="1422400"/>
              <a:ext cx="425450" cy="400050"/>
            </a:xfrm>
            <a:custGeom>
              <a:avLst/>
              <a:gdLst>
                <a:gd name="connsiteX0" fmla="*/ 0 w 638200"/>
                <a:gd name="connsiteY0" fmla="*/ 585710 h 599701"/>
                <a:gd name="connsiteX1" fmla="*/ 0 w 638200"/>
                <a:gd name="connsiteY1" fmla="*/ 585710 h 599701"/>
                <a:gd name="connsiteX2" fmla="*/ 512618 w 638200"/>
                <a:gd name="connsiteY2" fmla="*/ 585710 h 599701"/>
                <a:gd name="connsiteX3" fmla="*/ 554182 w 638200"/>
                <a:gd name="connsiteY3" fmla="*/ 544147 h 599701"/>
                <a:gd name="connsiteX4" fmla="*/ 568036 w 638200"/>
                <a:gd name="connsiteY4" fmla="*/ 433310 h 599701"/>
                <a:gd name="connsiteX5" fmla="*/ 609600 w 638200"/>
                <a:gd name="connsiteY5" fmla="*/ 405601 h 599701"/>
                <a:gd name="connsiteX6" fmla="*/ 637309 w 638200"/>
                <a:gd name="connsiteY6" fmla="*/ 294765 h 599701"/>
                <a:gd name="connsiteX7" fmla="*/ 623455 w 638200"/>
                <a:gd name="connsiteY7" fmla="*/ 17674 h 599701"/>
                <a:gd name="connsiteX8" fmla="*/ 554182 w 638200"/>
                <a:gd name="connsiteY8" fmla="*/ 3819 h 599701"/>
                <a:gd name="connsiteX9" fmla="*/ 498764 w 638200"/>
                <a:gd name="connsiteY9" fmla="*/ 17674 h 599701"/>
                <a:gd name="connsiteX10" fmla="*/ 401782 w 638200"/>
                <a:gd name="connsiteY10" fmla="*/ 31529 h 599701"/>
                <a:gd name="connsiteX11" fmla="*/ 110836 w 638200"/>
                <a:gd name="connsiteY11" fmla="*/ 17674 h 599701"/>
                <a:gd name="connsiteX12" fmla="*/ 13855 w 638200"/>
                <a:gd name="connsiteY12" fmla="*/ 100801 h 599701"/>
                <a:gd name="connsiteX13" fmla="*/ 27709 w 638200"/>
                <a:gd name="connsiteY13" fmla="*/ 211638 h 599701"/>
                <a:gd name="connsiteX14" fmla="*/ 41564 w 638200"/>
                <a:gd name="connsiteY14" fmla="*/ 267056 h 599701"/>
                <a:gd name="connsiteX15" fmla="*/ 0 w 638200"/>
                <a:gd name="connsiteY15" fmla="*/ 585710 h 59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8200" h="599701">
                  <a:moveTo>
                    <a:pt x="0" y="585710"/>
                  </a:moveTo>
                  <a:lnTo>
                    <a:pt x="0" y="585710"/>
                  </a:lnTo>
                  <a:cubicBezTo>
                    <a:pt x="110850" y="590749"/>
                    <a:pt x="383059" y="614501"/>
                    <a:pt x="512618" y="585710"/>
                  </a:cubicBezTo>
                  <a:cubicBezTo>
                    <a:pt x="531745" y="581460"/>
                    <a:pt x="540327" y="558001"/>
                    <a:pt x="554182" y="544147"/>
                  </a:cubicBezTo>
                  <a:cubicBezTo>
                    <a:pt x="558800" y="507201"/>
                    <a:pt x="554208" y="467880"/>
                    <a:pt x="568036" y="433310"/>
                  </a:cubicBezTo>
                  <a:cubicBezTo>
                    <a:pt x="574220" y="417850"/>
                    <a:pt x="599198" y="418603"/>
                    <a:pt x="609600" y="405601"/>
                  </a:cubicBezTo>
                  <a:cubicBezTo>
                    <a:pt x="620962" y="391398"/>
                    <a:pt x="636618" y="298218"/>
                    <a:pt x="637309" y="294765"/>
                  </a:cubicBezTo>
                  <a:cubicBezTo>
                    <a:pt x="632691" y="202401"/>
                    <a:pt x="648861" y="106595"/>
                    <a:pt x="623455" y="17674"/>
                  </a:cubicBezTo>
                  <a:cubicBezTo>
                    <a:pt x="616986" y="-4968"/>
                    <a:pt x="577730" y="3819"/>
                    <a:pt x="554182" y="3819"/>
                  </a:cubicBezTo>
                  <a:cubicBezTo>
                    <a:pt x="535141" y="3819"/>
                    <a:pt x="517498" y="14268"/>
                    <a:pt x="498764" y="17674"/>
                  </a:cubicBezTo>
                  <a:cubicBezTo>
                    <a:pt x="466635" y="23516"/>
                    <a:pt x="434109" y="26911"/>
                    <a:pt x="401782" y="31529"/>
                  </a:cubicBezTo>
                  <a:cubicBezTo>
                    <a:pt x="252791" y="-18136"/>
                    <a:pt x="347798" y="1876"/>
                    <a:pt x="110836" y="17674"/>
                  </a:cubicBezTo>
                  <a:cubicBezTo>
                    <a:pt x="9645" y="51404"/>
                    <a:pt x="34793" y="17047"/>
                    <a:pt x="13855" y="100801"/>
                  </a:cubicBezTo>
                  <a:cubicBezTo>
                    <a:pt x="18473" y="137747"/>
                    <a:pt x="21588" y="174911"/>
                    <a:pt x="27709" y="211638"/>
                  </a:cubicBezTo>
                  <a:cubicBezTo>
                    <a:pt x="30839" y="230420"/>
                    <a:pt x="41564" y="248015"/>
                    <a:pt x="41564" y="267056"/>
                  </a:cubicBezTo>
                  <a:cubicBezTo>
                    <a:pt x="41564" y="368761"/>
                    <a:pt x="6927" y="532601"/>
                    <a:pt x="0" y="585710"/>
                  </a:cubicBezTo>
                  <a:close/>
                </a:path>
              </a:pathLst>
            </a:custGeom>
            <a:pattFill prst="lgConfetti">
              <a:fgClr>
                <a:schemeClr val="bg1">
                  <a:lumMod val="75000"/>
                </a:schemeClr>
              </a:fgClr>
              <a:bgClr>
                <a:schemeClr val="bg1"/>
              </a:bgClr>
            </a:patt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1" name="Freeform 110"/>
            <p:cNvSpPr/>
            <p:nvPr/>
          </p:nvSpPr>
          <p:spPr>
            <a:xfrm rot="4182007">
              <a:off x="7270750" y="2343150"/>
              <a:ext cx="425450" cy="400050"/>
            </a:xfrm>
            <a:custGeom>
              <a:avLst/>
              <a:gdLst>
                <a:gd name="connsiteX0" fmla="*/ 0 w 638200"/>
                <a:gd name="connsiteY0" fmla="*/ 585710 h 599701"/>
                <a:gd name="connsiteX1" fmla="*/ 0 w 638200"/>
                <a:gd name="connsiteY1" fmla="*/ 585710 h 599701"/>
                <a:gd name="connsiteX2" fmla="*/ 512618 w 638200"/>
                <a:gd name="connsiteY2" fmla="*/ 585710 h 599701"/>
                <a:gd name="connsiteX3" fmla="*/ 554182 w 638200"/>
                <a:gd name="connsiteY3" fmla="*/ 544147 h 599701"/>
                <a:gd name="connsiteX4" fmla="*/ 568036 w 638200"/>
                <a:gd name="connsiteY4" fmla="*/ 433310 h 599701"/>
                <a:gd name="connsiteX5" fmla="*/ 609600 w 638200"/>
                <a:gd name="connsiteY5" fmla="*/ 405601 h 599701"/>
                <a:gd name="connsiteX6" fmla="*/ 637309 w 638200"/>
                <a:gd name="connsiteY6" fmla="*/ 294765 h 599701"/>
                <a:gd name="connsiteX7" fmla="*/ 623455 w 638200"/>
                <a:gd name="connsiteY7" fmla="*/ 17674 h 599701"/>
                <a:gd name="connsiteX8" fmla="*/ 554182 w 638200"/>
                <a:gd name="connsiteY8" fmla="*/ 3819 h 599701"/>
                <a:gd name="connsiteX9" fmla="*/ 498764 w 638200"/>
                <a:gd name="connsiteY9" fmla="*/ 17674 h 599701"/>
                <a:gd name="connsiteX10" fmla="*/ 401782 w 638200"/>
                <a:gd name="connsiteY10" fmla="*/ 31529 h 599701"/>
                <a:gd name="connsiteX11" fmla="*/ 110836 w 638200"/>
                <a:gd name="connsiteY11" fmla="*/ 17674 h 599701"/>
                <a:gd name="connsiteX12" fmla="*/ 13855 w 638200"/>
                <a:gd name="connsiteY12" fmla="*/ 100801 h 599701"/>
                <a:gd name="connsiteX13" fmla="*/ 27709 w 638200"/>
                <a:gd name="connsiteY13" fmla="*/ 211638 h 599701"/>
                <a:gd name="connsiteX14" fmla="*/ 41564 w 638200"/>
                <a:gd name="connsiteY14" fmla="*/ 267056 h 599701"/>
                <a:gd name="connsiteX15" fmla="*/ 0 w 638200"/>
                <a:gd name="connsiteY15" fmla="*/ 585710 h 59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8200" h="599701">
                  <a:moveTo>
                    <a:pt x="0" y="585710"/>
                  </a:moveTo>
                  <a:lnTo>
                    <a:pt x="0" y="585710"/>
                  </a:lnTo>
                  <a:cubicBezTo>
                    <a:pt x="110850" y="590749"/>
                    <a:pt x="383059" y="614501"/>
                    <a:pt x="512618" y="585710"/>
                  </a:cubicBezTo>
                  <a:cubicBezTo>
                    <a:pt x="531745" y="581460"/>
                    <a:pt x="540327" y="558001"/>
                    <a:pt x="554182" y="544147"/>
                  </a:cubicBezTo>
                  <a:cubicBezTo>
                    <a:pt x="558800" y="507201"/>
                    <a:pt x="554208" y="467880"/>
                    <a:pt x="568036" y="433310"/>
                  </a:cubicBezTo>
                  <a:cubicBezTo>
                    <a:pt x="574220" y="417850"/>
                    <a:pt x="599198" y="418603"/>
                    <a:pt x="609600" y="405601"/>
                  </a:cubicBezTo>
                  <a:cubicBezTo>
                    <a:pt x="620962" y="391398"/>
                    <a:pt x="636618" y="298218"/>
                    <a:pt x="637309" y="294765"/>
                  </a:cubicBezTo>
                  <a:cubicBezTo>
                    <a:pt x="632691" y="202401"/>
                    <a:pt x="648861" y="106595"/>
                    <a:pt x="623455" y="17674"/>
                  </a:cubicBezTo>
                  <a:cubicBezTo>
                    <a:pt x="616986" y="-4968"/>
                    <a:pt x="577730" y="3819"/>
                    <a:pt x="554182" y="3819"/>
                  </a:cubicBezTo>
                  <a:cubicBezTo>
                    <a:pt x="535141" y="3819"/>
                    <a:pt x="517498" y="14268"/>
                    <a:pt x="498764" y="17674"/>
                  </a:cubicBezTo>
                  <a:cubicBezTo>
                    <a:pt x="466635" y="23516"/>
                    <a:pt x="434109" y="26911"/>
                    <a:pt x="401782" y="31529"/>
                  </a:cubicBezTo>
                  <a:cubicBezTo>
                    <a:pt x="252791" y="-18136"/>
                    <a:pt x="347798" y="1876"/>
                    <a:pt x="110836" y="17674"/>
                  </a:cubicBezTo>
                  <a:cubicBezTo>
                    <a:pt x="9645" y="51404"/>
                    <a:pt x="34793" y="17047"/>
                    <a:pt x="13855" y="100801"/>
                  </a:cubicBezTo>
                  <a:cubicBezTo>
                    <a:pt x="18473" y="137747"/>
                    <a:pt x="21588" y="174911"/>
                    <a:pt x="27709" y="211638"/>
                  </a:cubicBezTo>
                  <a:cubicBezTo>
                    <a:pt x="30839" y="230420"/>
                    <a:pt x="41564" y="248015"/>
                    <a:pt x="41564" y="267056"/>
                  </a:cubicBezTo>
                  <a:cubicBezTo>
                    <a:pt x="41564" y="368761"/>
                    <a:pt x="6927" y="532601"/>
                    <a:pt x="0" y="585710"/>
                  </a:cubicBezTo>
                  <a:close/>
                </a:path>
              </a:pathLst>
            </a:custGeom>
            <a:pattFill prst="lgConfetti">
              <a:fgClr>
                <a:schemeClr val="bg1">
                  <a:lumMod val="75000"/>
                </a:schemeClr>
              </a:fgClr>
              <a:bgClr>
                <a:schemeClr val="bg1"/>
              </a:bgClr>
            </a:patt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8" name="Freeform 117"/>
            <p:cNvSpPr/>
            <p:nvPr/>
          </p:nvSpPr>
          <p:spPr>
            <a:xfrm rot="17796323">
              <a:off x="7453313" y="1730375"/>
              <a:ext cx="425450" cy="400050"/>
            </a:xfrm>
            <a:custGeom>
              <a:avLst/>
              <a:gdLst>
                <a:gd name="connsiteX0" fmla="*/ 0 w 638200"/>
                <a:gd name="connsiteY0" fmla="*/ 585710 h 599701"/>
                <a:gd name="connsiteX1" fmla="*/ 0 w 638200"/>
                <a:gd name="connsiteY1" fmla="*/ 585710 h 599701"/>
                <a:gd name="connsiteX2" fmla="*/ 512618 w 638200"/>
                <a:gd name="connsiteY2" fmla="*/ 585710 h 599701"/>
                <a:gd name="connsiteX3" fmla="*/ 554182 w 638200"/>
                <a:gd name="connsiteY3" fmla="*/ 544147 h 599701"/>
                <a:gd name="connsiteX4" fmla="*/ 568036 w 638200"/>
                <a:gd name="connsiteY4" fmla="*/ 433310 h 599701"/>
                <a:gd name="connsiteX5" fmla="*/ 609600 w 638200"/>
                <a:gd name="connsiteY5" fmla="*/ 405601 h 599701"/>
                <a:gd name="connsiteX6" fmla="*/ 637309 w 638200"/>
                <a:gd name="connsiteY6" fmla="*/ 294765 h 599701"/>
                <a:gd name="connsiteX7" fmla="*/ 623455 w 638200"/>
                <a:gd name="connsiteY7" fmla="*/ 17674 h 599701"/>
                <a:gd name="connsiteX8" fmla="*/ 554182 w 638200"/>
                <a:gd name="connsiteY8" fmla="*/ 3819 h 599701"/>
                <a:gd name="connsiteX9" fmla="*/ 498764 w 638200"/>
                <a:gd name="connsiteY9" fmla="*/ 17674 h 599701"/>
                <a:gd name="connsiteX10" fmla="*/ 401782 w 638200"/>
                <a:gd name="connsiteY10" fmla="*/ 31529 h 599701"/>
                <a:gd name="connsiteX11" fmla="*/ 110836 w 638200"/>
                <a:gd name="connsiteY11" fmla="*/ 17674 h 599701"/>
                <a:gd name="connsiteX12" fmla="*/ 13855 w 638200"/>
                <a:gd name="connsiteY12" fmla="*/ 100801 h 599701"/>
                <a:gd name="connsiteX13" fmla="*/ 27709 w 638200"/>
                <a:gd name="connsiteY13" fmla="*/ 211638 h 599701"/>
                <a:gd name="connsiteX14" fmla="*/ 41564 w 638200"/>
                <a:gd name="connsiteY14" fmla="*/ 267056 h 599701"/>
                <a:gd name="connsiteX15" fmla="*/ 0 w 638200"/>
                <a:gd name="connsiteY15" fmla="*/ 585710 h 59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8200" h="599701">
                  <a:moveTo>
                    <a:pt x="0" y="585710"/>
                  </a:moveTo>
                  <a:lnTo>
                    <a:pt x="0" y="585710"/>
                  </a:lnTo>
                  <a:cubicBezTo>
                    <a:pt x="110850" y="590749"/>
                    <a:pt x="383059" y="614501"/>
                    <a:pt x="512618" y="585710"/>
                  </a:cubicBezTo>
                  <a:cubicBezTo>
                    <a:pt x="531745" y="581460"/>
                    <a:pt x="540327" y="558001"/>
                    <a:pt x="554182" y="544147"/>
                  </a:cubicBezTo>
                  <a:cubicBezTo>
                    <a:pt x="558800" y="507201"/>
                    <a:pt x="554208" y="467880"/>
                    <a:pt x="568036" y="433310"/>
                  </a:cubicBezTo>
                  <a:cubicBezTo>
                    <a:pt x="574220" y="417850"/>
                    <a:pt x="599198" y="418603"/>
                    <a:pt x="609600" y="405601"/>
                  </a:cubicBezTo>
                  <a:cubicBezTo>
                    <a:pt x="620962" y="391398"/>
                    <a:pt x="636618" y="298218"/>
                    <a:pt x="637309" y="294765"/>
                  </a:cubicBezTo>
                  <a:cubicBezTo>
                    <a:pt x="632691" y="202401"/>
                    <a:pt x="648861" y="106595"/>
                    <a:pt x="623455" y="17674"/>
                  </a:cubicBezTo>
                  <a:cubicBezTo>
                    <a:pt x="616986" y="-4968"/>
                    <a:pt x="577730" y="3819"/>
                    <a:pt x="554182" y="3819"/>
                  </a:cubicBezTo>
                  <a:cubicBezTo>
                    <a:pt x="535141" y="3819"/>
                    <a:pt x="517498" y="14268"/>
                    <a:pt x="498764" y="17674"/>
                  </a:cubicBezTo>
                  <a:cubicBezTo>
                    <a:pt x="466635" y="23516"/>
                    <a:pt x="434109" y="26911"/>
                    <a:pt x="401782" y="31529"/>
                  </a:cubicBezTo>
                  <a:cubicBezTo>
                    <a:pt x="252791" y="-18136"/>
                    <a:pt x="347798" y="1876"/>
                    <a:pt x="110836" y="17674"/>
                  </a:cubicBezTo>
                  <a:cubicBezTo>
                    <a:pt x="9645" y="51404"/>
                    <a:pt x="34793" y="17047"/>
                    <a:pt x="13855" y="100801"/>
                  </a:cubicBezTo>
                  <a:cubicBezTo>
                    <a:pt x="18473" y="137747"/>
                    <a:pt x="21588" y="174911"/>
                    <a:pt x="27709" y="211638"/>
                  </a:cubicBezTo>
                  <a:cubicBezTo>
                    <a:pt x="30839" y="230420"/>
                    <a:pt x="41564" y="248015"/>
                    <a:pt x="41564" y="267056"/>
                  </a:cubicBezTo>
                  <a:cubicBezTo>
                    <a:pt x="41564" y="368761"/>
                    <a:pt x="6927" y="532601"/>
                    <a:pt x="0" y="585710"/>
                  </a:cubicBezTo>
                  <a:close/>
                </a:path>
              </a:pathLst>
            </a:custGeom>
            <a:pattFill prst="lgConfetti">
              <a:fgClr>
                <a:schemeClr val="bg1">
                  <a:lumMod val="75000"/>
                </a:schemeClr>
              </a:fgClr>
              <a:bgClr>
                <a:schemeClr val="bg1"/>
              </a:bgClr>
            </a:patt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grpSp>
        <p:nvGrpSpPr>
          <p:cNvPr id="115733" name="Group 131"/>
          <p:cNvGrpSpPr>
            <a:grpSpLocks/>
          </p:cNvGrpSpPr>
          <p:nvPr/>
        </p:nvGrpSpPr>
        <p:grpSpPr bwMode="auto">
          <a:xfrm>
            <a:off x="2514600" y="3016250"/>
            <a:ext cx="1828800" cy="1860550"/>
            <a:chOff x="2514600" y="1187872"/>
            <a:chExt cx="1828800" cy="1860128"/>
          </a:xfrm>
        </p:grpSpPr>
        <p:sp>
          <p:nvSpPr>
            <p:cNvPr id="17" name="Rectangle 16"/>
            <p:cNvSpPr/>
            <p:nvPr/>
          </p:nvSpPr>
          <p:spPr>
            <a:xfrm>
              <a:off x="2514600" y="1219615"/>
              <a:ext cx="1828800" cy="18283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1" name="Freeform 20"/>
            <p:cNvSpPr/>
            <p:nvPr/>
          </p:nvSpPr>
          <p:spPr>
            <a:xfrm>
              <a:off x="2514600" y="2725811"/>
              <a:ext cx="228600" cy="322189"/>
            </a:xfrm>
            <a:custGeom>
              <a:avLst/>
              <a:gdLst>
                <a:gd name="connsiteX0" fmla="*/ 346363 w 443345"/>
                <a:gd name="connsiteY0" fmla="*/ 0 h 665018"/>
                <a:gd name="connsiteX1" fmla="*/ 346363 w 443345"/>
                <a:gd name="connsiteY1" fmla="*/ 0 h 665018"/>
                <a:gd name="connsiteX2" fmla="*/ 235527 w 443345"/>
                <a:gd name="connsiteY2" fmla="*/ 55418 h 665018"/>
                <a:gd name="connsiteX3" fmla="*/ 193963 w 443345"/>
                <a:gd name="connsiteY3" fmla="*/ 96982 h 665018"/>
                <a:gd name="connsiteX4" fmla="*/ 96981 w 443345"/>
                <a:gd name="connsiteY4" fmla="*/ 138545 h 665018"/>
                <a:gd name="connsiteX5" fmla="*/ 0 w 443345"/>
                <a:gd name="connsiteY5" fmla="*/ 180109 h 665018"/>
                <a:gd name="connsiteX6" fmla="*/ 13854 w 443345"/>
                <a:gd name="connsiteY6" fmla="*/ 290945 h 665018"/>
                <a:gd name="connsiteX7" fmla="*/ 55418 w 443345"/>
                <a:gd name="connsiteY7" fmla="*/ 318654 h 665018"/>
                <a:gd name="connsiteX8" fmla="*/ 83127 w 443345"/>
                <a:gd name="connsiteY8" fmla="*/ 457200 h 665018"/>
                <a:gd name="connsiteX9" fmla="*/ 96981 w 443345"/>
                <a:gd name="connsiteY9" fmla="*/ 498763 h 665018"/>
                <a:gd name="connsiteX10" fmla="*/ 221672 w 443345"/>
                <a:gd name="connsiteY10" fmla="*/ 609600 h 665018"/>
                <a:gd name="connsiteX11" fmla="*/ 304800 w 443345"/>
                <a:gd name="connsiteY11" fmla="*/ 665018 h 665018"/>
                <a:gd name="connsiteX12" fmla="*/ 346363 w 443345"/>
                <a:gd name="connsiteY12" fmla="*/ 651163 h 665018"/>
                <a:gd name="connsiteX13" fmla="*/ 318654 w 443345"/>
                <a:gd name="connsiteY13" fmla="*/ 498763 h 665018"/>
                <a:gd name="connsiteX14" fmla="*/ 374072 w 443345"/>
                <a:gd name="connsiteY14" fmla="*/ 429491 h 665018"/>
                <a:gd name="connsiteX15" fmla="*/ 401781 w 443345"/>
                <a:gd name="connsiteY15" fmla="*/ 387927 h 665018"/>
                <a:gd name="connsiteX16" fmla="*/ 429490 w 443345"/>
                <a:gd name="connsiteY16" fmla="*/ 304800 h 665018"/>
                <a:gd name="connsiteX17" fmla="*/ 443345 w 443345"/>
                <a:gd name="connsiteY17" fmla="*/ 263236 h 665018"/>
                <a:gd name="connsiteX18" fmla="*/ 429490 w 443345"/>
                <a:gd name="connsiteY18" fmla="*/ 55418 h 665018"/>
                <a:gd name="connsiteX19" fmla="*/ 387927 w 443345"/>
                <a:gd name="connsiteY19" fmla="*/ 41563 h 665018"/>
                <a:gd name="connsiteX20" fmla="*/ 346363 w 443345"/>
                <a:gd name="connsiteY20" fmla="*/ 0 h 66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3345" h="665018">
                  <a:moveTo>
                    <a:pt x="346363" y="0"/>
                  </a:moveTo>
                  <a:lnTo>
                    <a:pt x="346363" y="0"/>
                  </a:lnTo>
                  <a:cubicBezTo>
                    <a:pt x="309418" y="18473"/>
                    <a:pt x="270375" y="33242"/>
                    <a:pt x="235527" y="55418"/>
                  </a:cubicBezTo>
                  <a:cubicBezTo>
                    <a:pt x="218997" y="65937"/>
                    <a:pt x="209907" y="85594"/>
                    <a:pt x="193963" y="96982"/>
                  </a:cubicBezTo>
                  <a:cubicBezTo>
                    <a:pt x="148010" y="129805"/>
                    <a:pt x="142209" y="119162"/>
                    <a:pt x="96981" y="138545"/>
                  </a:cubicBezTo>
                  <a:cubicBezTo>
                    <a:pt x="-22877" y="189912"/>
                    <a:pt x="97486" y="147612"/>
                    <a:pt x="0" y="180109"/>
                  </a:cubicBezTo>
                  <a:cubicBezTo>
                    <a:pt x="4618" y="217054"/>
                    <a:pt x="26" y="256375"/>
                    <a:pt x="13854" y="290945"/>
                  </a:cubicBezTo>
                  <a:cubicBezTo>
                    <a:pt x="20038" y="306405"/>
                    <a:pt x="49014" y="303284"/>
                    <a:pt x="55418" y="318654"/>
                  </a:cubicBezTo>
                  <a:cubicBezTo>
                    <a:pt x="73532" y="362128"/>
                    <a:pt x="68234" y="412520"/>
                    <a:pt x="83127" y="457200"/>
                  </a:cubicBezTo>
                  <a:cubicBezTo>
                    <a:pt x="87745" y="471054"/>
                    <a:pt x="88493" y="486879"/>
                    <a:pt x="96981" y="498763"/>
                  </a:cubicBezTo>
                  <a:cubicBezTo>
                    <a:pt x="126471" y="540049"/>
                    <a:pt x="185016" y="577527"/>
                    <a:pt x="221672" y="609600"/>
                  </a:cubicBezTo>
                  <a:cubicBezTo>
                    <a:pt x="285536" y="665481"/>
                    <a:pt x="235724" y="641992"/>
                    <a:pt x="304800" y="665018"/>
                  </a:cubicBezTo>
                  <a:cubicBezTo>
                    <a:pt x="318654" y="660400"/>
                    <a:pt x="343195" y="665419"/>
                    <a:pt x="346363" y="651163"/>
                  </a:cubicBezTo>
                  <a:cubicBezTo>
                    <a:pt x="356807" y="604163"/>
                    <a:pt x="334042" y="544926"/>
                    <a:pt x="318654" y="498763"/>
                  </a:cubicBezTo>
                  <a:cubicBezTo>
                    <a:pt x="389401" y="475182"/>
                    <a:pt x="342179" y="503909"/>
                    <a:pt x="374072" y="429491"/>
                  </a:cubicBezTo>
                  <a:cubicBezTo>
                    <a:pt x="380631" y="414186"/>
                    <a:pt x="395018" y="403143"/>
                    <a:pt x="401781" y="387927"/>
                  </a:cubicBezTo>
                  <a:cubicBezTo>
                    <a:pt x="413643" y="361237"/>
                    <a:pt x="420254" y="332509"/>
                    <a:pt x="429490" y="304800"/>
                  </a:cubicBezTo>
                  <a:lnTo>
                    <a:pt x="443345" y="263236"/>
                  </a:lnTo>
                  <a:cubicBezTo>
                    <a:pt x="438727" y="193963"/>
                    <a:pt x="446328" y="122772"/>
                    <a:pt x="429490" y="55418"/>
                  </a:cubicBezTo>
                  <a:cubicBezTo>
                    <a:pt x="425948" y="41250"/>
                    <a:pt x="399331" y="50686"/>
                    <a:pt x="387927" y="41563"/>
                  </a:cubicBezTo>
                  <a:cubicBezTo>
                    <a:pt x="326367" y="-7685"/>
                    <a:pt x="353290" y="6927"/>
                    <a:pt x="346363" y="0"/>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2" name="Freeform 21"/>
            <p:cNvSpPr/>
            <p:nvPr/>
          </p:nvSpPr>
          <p:spPr>
            <a:xfrm rot="4764898">
              <a:off x="3607686" y="2299599"/>
              <a:ext cx="812616" cy="573088"/>
            </a:xfrm>
            <a:custGeom>
              <a:avLst/>
              <a:gdLst>
                <a:gd name="connsiteX0" fmla="*/ 0 w 1219517"/>
                <a:gd name="connsiteY0" fmla="*/ 484909 h 858982"/>
                <a:gd name="connsiteX1" fmla="*/ 0 w 1219517"/>
                <a:gd name="connsiteY1" fmla="*/ 484909 h 858982"/>
                <a:gd name="connsiteX2" fmla="*/ 96982 w 1219517"/>
                <a:gd name="connsiteY2" fmla="*/ 692727 h 858982"/>
                <a:gd name="connsiteX3" fmla="*/ 138546 w 1219517"/>
                <a:gd name="connsiteY3" fmla="*/ 720436 h 858982"/>
                <a:gd name="connsiteX4" fmla="*/ 193964 w 1219517"/>
                <a:gd name="connsiteY4" fmla="*/ 734291 h 858982"/>
                <a:gd name="connsiteX5" fmla="*/ 318655 w 1219517"/>
                <a:gd name="connsiteY5" fmla="*/ 720436 h 858982"/>
                <a:gd name="connsiteX6" fmla="*/ 332509 w 1219517"/>
                <a:gd name="connsiteY6" fmla="*/ 665018 h 858982"/>
                <a:gd name="connsiteX7" fmla="*/ 415636 w 1219517"/>
                <a:gd name="connsiteY7" fmla="*/ 609600 h 858982"/>
                <a:gd name="connsiteX8" fmla="*/ 443346 w 1219517"/>
                <a:gd name="connsiteY8" fmla="*/ 581891 h 858982"/>
                <a:gd name="connsiteX9" fmla="*/ 554182 w 1219517"/>
                <a:gd name="connsiteY9" fmla="*/ 595746 h 858982"/>
                <a:gd name="connsiteX10" fmla="*/ 581891 w 1219517"/>
                <a:gd name="connsiteY10" fmla="*/ 762000 h 858982"/>
                <a:gd name="connsiteX11" fmla="*/ 637309 w 1219517"/>
                <a:gd name="connsiteY11" fmla="*/ 775855 h 858982"/>
                <a:gd name="connsiteX12" fmla="*/ 678873 w 1219517"/>
                <a:gd name="connsiteY12" fmla="*/ 789709 h 858982"/>
                <a:gd name="connsiteX13" fmla="*/ 720436 w 1219517"/>
                <a:gd name="connsiteY13" fmla="*/ 817418 h 858982"/>
                <a:gd name="connsiteX14" fmla="*/ 775855 w 1219517"/>
                <a:gd name="connsiteY14" fmla="*/ 831273 h 858982"/>
                <a:gd name="connsiteX15" fmla="*/ 872836 w 1219517"/>
                <a:gd name="connsiteY15" fmla="*/ 858982 h 858982"/>
                <a:gd name="connsiteX16" fmla="*/ 955964 w 1219517"/>
                <a:gd name="connsiteY16" fmla="*/ 831273 h 858982"/>
                <a:gd name="connsiteX17" fmla="*/ 1080655 w 1219517"/>
                <a:gd name="connsiteY17" fmla="*/ 803564 h 858982"/>
                <a:gd name="connsiteX18" fmla="*/ 1108364 w 1219517"/>
                <a:gd name="connsiteY18" fmla="*/ 762000 h 858982"/>
                <a:gd name="connsiteX19" fmla="*/ 1122218 w 1219517"/>
                <a:gd name="connsiteY19" fmla="*/ 720436 h 858982"/>
                <a:gd name="connsiteX20" fmla="*/ 1163782 w 1219517"/>
                <a:gd name="connsiteY20" fmla="*/ 692727 h 858982"/>
                <a:gd name="connsiteX21" fmla="*/ 1163782 w 1219517"/>
                <a:gd name="connsiteY21" fmla="*/ 235527 h 858982"/>
                <a:gd name="connsiteX22" fmla="*/ 969818 w 1219517"/>
                <a:gd name="connsiteY22" fmla="*/ 249382 h 858982"/>
                <a:gd name="connsiteX23" fmla="*/ 886691 w 1219517"/>
                <a:gd name="connsiteY23" fmla="*/ 304800 h 858982"/>
                <a:gd name="connsiteX24" fmla="*/ 845127 w 1219517"/>
                <a:gd name="connsiteY24" fmla="*/ 318655 h 858982"/>
                <a:gd name="connsiteX25" fmla="*/ 803564 w 1219517"/>
                <a:gd name="connsiteY25" fmla="*/ 304800 h 858982"/>
                <a:gd name="connsiteX26" fmla="*/ 734291 w 1219517"/>
                <a:gd name="connsiteY26" fmla="*/ 221673 h 858982"/>
                <a:gd name="connsiteX27" fmla="*/ 692727 w 1219517"/>
                <a:gd name="connsiteY27" fmla="*/ 193964 h 858982"/>
                <a:gd name="connsiteX28" fmla="*/ 678873 w 1219517"/>
                <a:gd name="connsiteY28" fmla="*/ 152400 h 858982"/>
                <a:gd name="connsiteX29" fmla="*/ 581891 w 1219517"/>
                <a:gd name="connsiteY29" fmla="*/ 55418 h 858982"/>
                <a:gd name="connsiteX30" fmla="*/ 568036 w 1219517"/>
                <a:gd name="connsiteY30" fmla="*/ 13855 h 858982"/>
                <a:gd name="connsiteX31" fmla="*/ 526473 w 1219517"/>
                <a:gd name="connsiteY31" fmla="*/ 0 h 858982"/>
                <a:gd name="connsiteX32" fmla="*/ 318655 w 1219517"/>
                <a:gd name="connsiteY32" fmla="*/ 13855 h 858982"/>
                <a:gd name="connsiteX33" fmla="*/ 277091 w 1219517"/>
                <a:gd name="connsiteY33" fmla="*/ 41564 h 858982"/>
                <a:gd name="connsiteX34" fmla="*/ 263236 w 1219517"/>
                <a:gd name="connsiteY34" fmla="*/ 83127 h 858982"/>
                <a:gd name="connsiteX35" fmla="*/ 193964 w 1219517"/>
                <a:gd name="connsiteY35" fmla="*/ 166255 h 858982"/>
                <a:gd name="connsiteX36" fmla="*/ 152400 w 1219517"/>
                <a:gd name="connsiteY36" fmla="*/ 180109 h 858982"/>
                <a:gd name="connsiteX37" fmla="*/ 138546 w 1219517"/>
                <a:gd name="connsiteY37" fmla="*/ 221673 h 858982"/>
                <a:gd name="connsiteX38" fmla="*/ 110836 w 1219517"/>
                <a:gd name="connsiteY38" fmla="*/ 249382 h 858982"/>
                <a:gd name="connsiteX39" fmla="*/ 41564 w 1219517"/>
                <a:gd name="connsiteY39" fmla="*/ 360218 h 858982"/>
                <a:gd name="connsiteX40" fmla="*/ 27709 w 1219517"/>
                <a:gd name="connsiteY40" fmla="*/ 415636 h 858982"/>
                <a:gd name="connsiteX41" fmla="*/ 13855 w 1219517"/>
                <a:gd name="connsiteY41" fmla="*/ 457200 h 858982"/>
                <a:gd name="connsiteX42" fmla="*/ 0 w 1219517"/>
                <a:gd name="connsiteY42" fmla="*/ 484909 h 85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19517" h="858982">
                  <a:moveTo>
                    <a:pt x="0" y="484909"/>
                  </a:moveTo>
                  <a:lnTo>
                    <a:pt x="0" y="484909"/>
                  </a:lnTo>
                  <a:cubicBezTo>
                    <a:pt x="30315" y="568276"/>
                    <a:pt x="37079" y="632825"/>
                    <a:pt x="96982" y="692727"/>
                  </a:cubicBezTo>
                  <a:cubicBezTo>
                    <a:pt x="108756" y="704501"/>
                    <a:pt x="123241" y="713877"/>
                    <a:pt x="138546" y="720436"/>
                  </a:cubicBezTo>
                  <a:cubicBezTo>
                    <a:pt x="156048" y="727937"/>
                    <a:pt x="175491" y="729673"/>
                    <a:pt x="193964" y="734291"/>
                  </a:cubicBezTo>
                  <a:cubicBezTo>
                    <a:pt x="235528" y="729673"/>
                    <a:pt x="281251" y="739138"/>
                    <a:pt x="318655" y="720436"/>
                  </a:cubicBezTo>
                  <a:cubicBezTo>
                    <a:pt x="335686" y="711920"/>
                    <a:pt x="323062" y="681550"/>
                    <a:pt x="332509" y="665018"/>
                  </a:cubicBezTo>
                  <a:cubicBezTo>
                    <a:pt x="356927" y="622287"/>
                    <a:pt x="375962" y="622825"/>
                    <a:pt x="415636" y="609600"/>
                  </a:cubicBezTo>
                  <a:cubicBezTo>
                    <a:pt x="424873" y="600364"/>
                    <a:pt x="430348" y="583191"/>
                    <a:pt x="443346" y="581891"/>
                  </a:cubicBezTo>
                  <a:cubicBezTo>
                    <a:pt x="480394" y="578186"/>
                    <a:pt x="526354" y="571010"/>
                    <a:pt x="554182" y="595746"/>
                  </a:cubicBezTo>
                  <a:cubicBezTo>
                    <a:pt x="576947" y="615982"/>
                    <a:pt x="557607" y="732859"/>
                    <a:pt x="581891" y="762000"/>
                  </a:cubicBezTo>
                  <a:cubicBezTo>
                    <a:pt x="594081" y="776628"/>
                    <a:pt x="619000" y="770624"/>
                    <a:pt x="637309" y="775855"/>
                  </a:cubicBezTo>
                  <a:cubicBezTo>
                    <a:pt x="651351" y="779867"/>
                    <a:pt x="665018" y="785091"/>
                    <a:pt x="678873" y="789709"/>
                  </a:cubicBezTo>
                  <a:cubicBezTo>
                    <a:pt x="692727" y="798945"/>
                    <a:pt x="705131" y="810859"/>
                    <a:pt x="720436" y="817418"/>
                  </a:cubicBezTo>
                  <a:cubicBezTo>
                    <a:pt x="737938" y="824919"/>
                    <a:pt x="757546" y="826042"/>
                    <a:pt x="775855" y="831273"/>
                  </a:cubicBezTo>
                  <a:cubicBezTo>
                    <a:pt x="914997" y="871028"/>
                    <a:pt x="699573" y="815665"/>
                    <a:pt x="872836" y="858982"/>
                  </a:cubicBezTo>
                  <a:cubicBezTo>
                    <a:pt x="900545" y="849746"/>
                    <a:pt x="927153" y="836075"/>
                    <a:pt x="955964" y="831273"/>
                  </a:cubicBezTo>
                  <a:cubicBezTo>
                    <a:pt x="1053496" y="815017"/>
                    <a:pt x="1012441" y="826301"/>
                    <a:pt x="1080655" y="803564"/>
                  </a:cubicBezTo>
                  <a:cubicBezTo>
                    <a:pt x="1089891" y="789709"/>
                    <a:pt x="1100918" y="776893"/>
                    <a:pt x="1108364" y="762000"/>
                  </a:cubicBezTo>
                  <a:cubicBezTo>
                    <a:pt x="1114895" y="748938"/>
                    <a:pt x="1113095" y="731840"/>
                    <a:pt x="1122218" y="720436"/>
                  </a:cubicBezTo>
                  <a:cubicBezTo>
                    <a:pt x="1132620" y="707434"/>
                    <a:pt x="1149927" y="701963"/>
                    <a:pt x="1163782" y="692727"/>
                  </a:cubicBezTo>
                  <a:cubicBezTo>
                    <a:pt x="1212876" y="545441"/>
                    <a:pt x="1259711" y="420989"/>
                    <a:pt x="1163782" y="235527"/>
                  </a:cubicBezTo>
                  <a:cubicBezTo>
                    <a:pt x="1134003" y="177953"/>
                    <a:pt x="1034473" y="244764"/>
                    <a:pt x="969818" y="249382"/>
                  </a:cubicBezTo>
                  <a:cubicBezTo>
                    <a:pt x="870993" y="282323"/>
                    <a:pt x="990469" y="235614"/>
                    <a:pt x="886691" y="304800"/>
                  </a:cubicBezTo>
                  <a:cubicBezTo>
                    <a:pt x="874540" y="312901"/>
                    <a:pt x="858982" y="314037"/>
                    <a:pt x="845127" y="318655"/>
                  </a:cubicBezTo>
                  <a:cubicBezTo>
                    <a:pt x="831273" y="314037"/>
                    <a:pt x="815715" y="312901"/>
                    <a:pt x="803564" y="304800"/>
                  </a:cubicBezTo>
                  <a:cubicBezTo>
                    <a:pt x="735469" y="259402"/>
                    <a:pt x="785410" y="272791"/>
                    <a:pt x="734291" y="221673"/>
                  </a:cubicBezTo>
                  <a:cubicBezTo>
                    <a:pt x="722517" y="209899"/>
                    <a:pt x="706582" y="203200"/>
                    <a:pt x="692727" y="193964"/>
                  </a:cubicBezTo>
                  <a:cubicBezTo>
                    <a:pt x="688109" y="180109"/>
                    <a:pt x="687996" y="163804"/>
                    <a:pt x="678873" y="152400"/>
                  </a:cubicBezTo>
                  <a:cubicBezTo>
                    <a:pt x="650313" y="116700"/>
                    <a:pt x="581891" y="55418"/>
                    <a:pt x="581891" y="55418"/>
                  </a:cubicBezTo>
                  <a:cubicBezTo>
                    <a:pt x="577273" y="41564"/>
                    <a:pt x="578362" y="24181"/>
                    <a:pt x="568036" y="13855"/>
                  </a:cubicBezTo>
                  <a:cubicBezTo>
                    <a:pt x="557710" y="3529"/>
                    <a:pt x="541077" y="0"/>
                    <a:pt x="526473" y="0"/>
                  </a:cubicBezTo>
                  <a:cubicBezTo>
                    <a:pt x="457047" y="0"/>
                    <a:pt x="387928" y="9237"/>
                    <a:pt x="318655" y="13855"/>
                  </a:cubicBezTo>
                  <a:cubicBezTo>
                    <a:pt x="304800" y="23091"/>
                    <a:pt x="287493" y="28562"/>
                    <a:pt x="277091" y="41564"/>
                  </a:cubicBezTo>
                  <a:cubicBezTo>
                    <a:pt x="267968" y="52968"/>
                    <a:pt x="269767" y="70065"/>
                    <a:pt x="263236" y="83127"/>
                  </a:cubicBezTo>
                  <a:cubicBezTo>
                    <a:pt x="250457" y="108684"/>
                    <a:pt x="216944" y="150935"/>
                    <a:pt x="193964" y="166255"/>
                  </a:cubicBezTo>
                  <a:cubicBezTo>
                    <a:pt x="181813" y="174356"/>
                    <a:pt x="166255" y="175491"/>
                    <a:pt x="152400" y="180109"/>
                  </a:cubicBezTo>
                  <a:cubicBezTo>
                    <a:pt x="147782" y="193964"/>
                    <a:pt x="146060" y="209150"/>
                    <a:pt x="138546" y="221673"/>
                  </a:cubicBezTo>
                  <a:cubicBezTo>
                    <a:pt x="131825" y="232874"/>
                    <a:pt x="116678" y="237699"/>
                    <a:pt x="110836" y="249382"/>
                  </a:cubicBezTo>
                  <a:cubicBezTo>
                    <a:pt x="53129" y="364794"/>
                    <a:pt x="121529" y="306907"/>
                    <a:pt x="41564" y="360218"/>
                  </a:cubicBezTo>
                  <a:cubicBezTo>
                    <a:pt x="36946" y="378691"/>
                    <a:pt x="32940" y="397327"/>
                    <a:pt x="27709" y="415636"/>
                  </a:cubicBezTo>
                  <a:cubicBezTo>
                    <a:pt x="23697" y="429678"/>
                    <a:pt x="17867" y="443158"/>
                    <a:pt x="13855" y="457200"/>
                  </a:cubicBezTo>
                  <a:cubicBezTo>
                    <a:pt x="8624" y="475509"/>
                    <a:pt x="2309" y="480291"/>
                    <a:pt x="0" y="484909"/>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20" name="Freeform 119"/>
            <p:cNvSpPr/>
            <p:nvPr/>
          </p:nvSpPr>
          <p:spPr>
            <a:xfrm>
              <a:off x="3294063" y="1860819"/>
              <a:ext cx="268287" cy="425354"/>
            </a:xfrm>
            <a:custGeom>
              <a:avLst/>
              <a:gdLst>
                <a:gd name="connsiteX0" fmla="*/ 41564 w 401782"/>
                <a:gd name="connsiteY0" fmla="*/ 387927 h 637309"/>
                <a:gd name="connsiteX1" fmla="*/ 41564 w 401782"/>
                <a:gd name="connsiteY1" fmla="*/ 387927 h 637309"/>
                <a:gd name="connsiteX2" fmla="*/ 27709 w 401782"/>
                <a:gd name="connsiteY2" fmla="*/ 581891 h 637309"/>
                <a:gd name="connsiteX3" fmla="*/ 69273 w 401782"/>
                <a:gd name="connsiteY3" fmla="*/ 568037 h 637309"/>
                <a:gd name="connsiteX4" fmla="*/ 152400 w 401782"/>
                <a:gd name="connsiteY4" fmla="*/ 595746 h 637309"/>
                <a:gd name="connsiteX5" fmla="*/ 193964 w 401782"/>
                <a:gd name="connsiteY5" fmla="*/ 623455 h 637309"/>
                <a:gd name="connsiteX6" fmla="*/ 304800 w 401782"/>
                <a:gd name="connsiteY6" fmla="*/ 637309 h 637309"/>
                <a:gd name="connsiteX7" fmla="*/ 387927 w 401782"/>
                <a:gd name="connsiteY7" fmla="*/ 498764 h 637309"/>
                <a:gd name="connsiteX8" fmla="*/ 401782 w 401782"/>
                <a:gd name="connsiteY8" fmla="*/ 457200 h 637309"/>
                <a:gd name="connsiteX9" fmla="*/ 374073 w 401782"/>
                <a:gd name="connsiteY9" fmla="*/ 332509 h 637309"/>
                <a:gd name="connsiteX10" fmla="*/ 346364 w 401782"/>
                <a:gd name="connsiteY10" fmla="*/ 290946 h 637309"/>
                <a:gd name="connsiteX11" fmla="*/ 360218 w 401782"/>
                <a:gd name="connsiteY11" fmla="*/ 180109 h 637309"/>
                <a:gd name="connsiteX12" fmla="*/ 374073 w 401782"/>
                <a:gd name="connsiteY12" fmla="*/ 138546 h 637309"/>
                <a:gd name="connsiteX13" fmla="*/ 304800 w 401782"/>
                <a:gd name="connsiteY13" fmla="*/ 13855 h 637309"/>
                <a:gd name="connsiteX14" fmla="*/ 263237 w 401782"/>
                <a:gd name="connsiteY14" fmla="*/ 0 h 637309"/>
                <a:gd name="connsiteX15" fmla="*/ 207818 w 401782"/>
                <a:gd name="connsiteY15" fmla="*/ 69273 h 637309"/>
                <a:gd name="connsiteX16" fmla="*/ 110837 w 401782"/>
                <a:gd name="connsiteY16" fmla="*/ 152400 h 637309"/>
                <a:gd name="connsiteX17" fmla="*/ 83127 w 401782"/>
                <a:gd name="connsiteY17" fmla="*/ 180109 h 637309"/>
                <a:gd name="connsiteX18" fmla="*/ 0 w 401782"/>
                <a:gd name="connsiteY18" fmla="*/ 221673 h 637309"/>
                <a:gd name="connsiteX19" fmla="*/ 13855 w 401782"/>
                <a:gd name="connsiteY19" fmla="*/ 332509 h 637309"/>
                <a:gd name="connsiteX20" fmla="*/ 41564 w 401782"/>
                <a:gd name="connsiteY20" fmla="*/ 387927 h 63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782" h="637309">
                  <a:moveTo>
                    <a:pt x="41564" y="387927"/>
                  </a:moveTo>
                  <a:lnTo>
                    <a:pt x="41564" y="387927"/>
                  </a:lnTo>
                  <a:cubicBezTo>
                    <a:pt x="37946" y="404210"/>
                    <a:pt x="-10644" y="543538"/>
                    <a:pt x="27709" y="581891"/>
                  </a:cubicBezTo>
                  <a:cubicBezTo>
                    <a:pt x="38036" y="592218"/>
                    <a:pt x="55418" y="572655"/>
                    <a:pt x="69273" y="568037"/>
                  </a:cubicBezTo>
                  <a:cubicBezTo>
                    <a:pt x="96982" y="577273"/>
                    <a:pt x="125710" y="583884"/>
                    <a:pt x="152400" y="595746"/>
                  </a:cubicBezTo>
                  <a:cubicBezTo>
                    <a:pt x="167616" y="602509"/>
                    <a:pt x="177900" y="619074"/>
                    <a:pt x="193964" y="623455"/>
                  </a:cubicBezTo>
                  <a:cubicBezTo>
                    <a:pt x="229885" y="633251"/>
                    <a:pt x="267855" y="632691"/>
                    <a:pt x="304800" y="637309"/>
                  </a:cubicBezTo>
                  <a:cubicBezTo>
                    <a:pt x="387928" y="609601"/>
                    <a:pt x="341745" y="637310"/>
                    <a:pt x="387927" y="498764"/>
                  </a:cubicBezTo>
                  <a:lnTo>
                    <a:pt x="401782" y="457200"/>
                  </a:lnTo>
                  <a:cubicBezTo>
                    <a:pt x="396462" y="425280"/>
                    <a:pt x="391125" y="366613"/>
                    <a:pt x="374073" y="332509"/>
                  </a:cubicBezTo>
                  <a:cubicBezTo>
                    <a:pt x="366627" y="317616"/>
                    <a:pt x="355600" y="304800"/>
                    <a:pt x="346364" y="290946"/>
                  </a:cubicBezTo>
                  <a:cubicBezTo>
                    <a:pt x="350982" y="254000"/>
                    <a:pt x="353558" y="216742"/>
                    <a:pt x="360218" y="180109"/>
                  </a:cubicBezTo>
                  <a:cubicBezTo>
                    <a:pt x="362830" y="165741"/>
                    <a:pt x="375686" y="153061"/>
                    <a:pt x="374073" y="138546"/>
                  </a:cubicBezTo>
                  <a:cubicBezTo>
                    <a:pt x="368289" y="86492"/>
                    <a:pt x="348153" y="42757"/>
                    <a:pt x="304800" y="13855"/>
                  </a:cubicBezTo>
                  <a:cubicBezTo>
                    <a:pt x="292649" y="5754"/>
                    <a:pt x="277091" y="4618"/>
                    <a:pt x="263237" y="0"/>
                  </a:cubicBezTo>
                  <a:cubicBezTo>
                    <a:pt x="182634" y="80600"/>
                    <a:pt x="295188" y="-35573"/>
                    <a:pt x="207818" y="69273"/>
                  </a:cubicBezTo>
                  <a:cubicBezTo>
                    <a:pt x="167793" y="117304"/>
                    <a:pt x="160875" y="110703"/>
                    <a:pt x="110837" y="152400"/>
                  </a:cubicBezTo>
                  <a:cubicBezTo>
                    <a:pt x="100802" y="160762"/>
                    <a:pt x="93327" y="171949"/>
                    <a:pt x="83127" y="180109"/>
                  </a:cubicBezTo>
                  <a:cubicBezTo>
                    <a:pt x="44758" y="210804"/>
                    <a:pt x="43901" y="207039"/>
                    <a:pt x="0" y="221673"/>
                  </a:cubicBezTo>
                  <a:cubicBezTo>
                    <a:pt x="4618" y="258618"/>
                    <a:pt x="4058" y="296588"/>
                    <a:pt x="13855" y="332509"/>
                  </a:cubicBezTo>
                  <a:cubicBezTo>
                    <a:pt x="44126" y="443500"/>
                    <a:pt x="36946" y="378691"/>
                    <a:pt x="41564" y="387927"/>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23" name="Freeform 122"/>
            <p:cNvSpPr/>
            <p:nvPr/>
          </p:nvSpPr>
          <p:spPr>
            <a:xfrm rot="18988436">
              <a:off x="2608263" y="1187872"/>
              <a:ext cx="350837" cy="345997"/>
            </a:xfrm>
            <a:custGeom>
              <a:avLst/>
              <a:gdLst>
                <a:gd name="connsiteX0" fmla="*/ 83128 w 526473"/>
                <a:gd name="connsiteY0" fmla="*/ 228478 h 519424"/>
                <a:gd name="connsiteX1" fmla="*/ 83128 w 526473"/>
                <a:gd name="connsiteY1" fmla="*/ 228478 h 519424"/>
                <a:gd name="connsiteX2" fmla="*/ 263237 w 526473"/>
                <a:gd name="connsiteY2" fmla="*/ 339314 h 519424"/>
                <a:gd name="connsiteX3" fmla="*/ 346364 w 526473"/>
                <a:gd name="connsiteY3" fmla="*/ 367024 h 519424"/>
                <a:gd name="connsiteX4" fmla="*/ 346364 w 526473"/>
                <a:gd name="connsiteY4" fmla="*/ 505569 h 519424"/>
                <a:gd name="connsiteX5" fmla="*/ 401782 w 526473"/>
                <a:gd name="connsiteY5" fmla="*/ 519424 h 519424"/>
                <a:gd name="connsiteX6" fmla="*/ 512618 w 526473"/>
                <a:gd name="connsiteY6" fmla="*/ 477860 h 519424"/>
                <a:gd name="connsiteX7" fmla="*/ 526473 w 526473"/>
                <a:gd name="connsiteY7" fmla="*/ 436296 h 519424"/>
                <a:gd name="connsiteX8" fmla="*/ 498764 w 526473"/>
                <a:gd name="connsiteY8" fmla="*/ 394733 h 519424"/>
                <a:gd name="connsiteX9" fmla="*/ 457200 w 526473"/>
                <a:gd name="connsiteY9" fmla="*/ 311605 h 519424"/>
                <a:gd name="connsiteX10" fmla="*/ 443346 w 526473"/>
                <a:gd name="connsiteY10" fmla="*/ 270042 h 519424"/>
                <a:gd name="connsiteX11" fmla="*/ 332509 w 526473"/>
                <a:gd name="connsiteY11" fmla="*/ 228478 h 519424"/>
                <a:gd name="connsiteX12" fmla="*/ 318655 w 526473"/>
                <a:gd name="connsiteY12" fmla="*/ 159205 h 519424"/>
                <a:gd name="connsiteX13" fmla="*/ 304800 w 526473"/>
                <a:gd name="connsiteY13" fmla="*/ 117642 h 519424"/>
                <a:gd name="connsiteX14" fmla="*/ 263237 w 526473"/>
                <a:gd name="connsiteY14" fmla="*/ 103787 h 519424"/>
                <a:gd name="connsiteX15" fmla="*/ 180109 w 526473"/>
                <a:gd name="connsiteY15" fmla="*/ 62224 h 519424"/>
                <a:gd name="connsiteX16" fmla="*/ 96982 w 526473"/>
                <a:gd name="connsiteY16" fmla="*/ 6805 h 519424"/>
                <a:gd name="connsiteX17" fmla="*/ 69273 w 526473"/>
                <a:gd name="connsiteY17" fmla="*/ 48369 h 519424"/>
                <a:gd name="connsiteX18" fmla="*/ 55418 w 526473"/>
                <a:gd name="connsiteY18" fmla="*/ 89933 h 519424"/>
                <a:gd name="connsiteX19" fmla="*/ 0 w 526473"/>
                <a:gd name="connsiteY19" fmla="*/ 173060 h 519424"/>
                <a:gd name="connsiteX20" fmla="*/ 13855 w 526473"/>
                <a:gd name="connsiteY20" fmla="*/ 214624 h 519424"/>
                <a:gd name="connsiteX21" fmla="*/ 83128 w 526473"/>
                <a:gd name="connsiteY21" fmla="*/ 228478 h 51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6473" h="519424">
                  <a:moveTo>
                    <a:pt x="83128" y="228478"/>
                  </a:moveTo>
                  <a:lnTo>
                    <a:pt x="83128" y="228478"/>
                  </a:lnTo>
                  <a:cubicBezTo>
                    <a:pt x="186114" y="372661"/>
                    <a:pt x="101664" y="304691"/>
                    <a:pt x="263237" y="339314"/>
                  </a:cubicBezTo>
                  <a:cubicBezTo>
                    <a:pt x="291797" y="345434"/>
                    <a:pt x="346364" y="367024"/>
                    <a:pt x="346364" y="367024"/>
                  </a:cubicBezTo>
                  <a:cubicBezTo>
                    <a:pt x="342446" y="390530"/>
                    <a:pt x="316838" y="476043"/>
                    <a:pt x="346364" y="505569"/>
                  </a:cubicBezTo>
                  <a:cubicBezTo>
                    <a:pt x="359828" y="519033"/>
                    <a:pt x="383309" y="514806"/>
                    <a:pt x="401782" y="519424"/>
                  </a:cubicBezTo>
                  <a:cubicBezTo>
                    <a:pt x="439333" y="511914"/>
                    <a:pt x="485437" y="511836"/>
                    <a:pt x="512618" y="477860"/>
                  </a:cubicBezTo>
                  <a:cubicBezTo>
                    <a:pt x="521741" y="466456"/>
                    <a:pt x="521855" y="450151"/>
                    <a:pt x="526473" y="436296"/>
                  </a:cubicBezTo>
                  <a:cubicBezTo>
                    <a:pt x="517237" y="422442"/>
                    <a:pt x="506211" y="409626"/>
                    <a:pt x="498764" y="394733"/>
                  </a:cubicBezTo>
                  <a:cubicBezTo>
                    <a:pt x="441401" y="280008"/>
                    <a:pt x="536613" y="430726"/>
                    <a:pt x="457200" y="311605"/>
                  </a:cubicBezTo>
                  <a:cubicBezTo>
                    <a:pt x="452582" y="297751"/>
                    <a:pt x="452469" y="281446"/>
                    <a:pt x="443346" y="270042"/>
                  </a:cubicBezTo>
                  <a:cubicBezTo>
                    <a:pt x="416165" y="236066"/>
                    <a:pt x="370059" y="235988"/>
                    <a:pt x="332509" y="228478"/>
                  </a:cubicBezTo>
                  <a:cubicBezTo>
                    <a:pt x="327891" y="205387"/>
                    <a:pt x="324366" y="182050"/>
                    <a:pt x="318655" y="159205"/>
                  </a:cubicBezTo>
                  <a:cubicBezTo>
                    <a:pt x="315113" y="145037"/>
                    <a:pt x="315126" y="127968"/>
                    <a:pt x="304800" y="117642"/>
                  </a:cubicBezTo>
                  <a:cubicBezTo>
                    <a:pt x="294474" y="107316"/>
                    <a:pt x="276299" y="110318"/>
                    <a:pt x="263237" y="103787"/>
                  </a:cubicBezTo>
                  <a:cubicBezTo>
                    <a:pt x="155818" y="50077"/>
                    <a:pt x="284571" y="97043"/>
                    <a:pt x="180109" y="62224"/>
                  </a:cubicBezTo>
                  <a:cubicBezTo>
                    <a:pt x="152400" y="43751"/>
                    <a:pt x="115455" y="-20904"/>
                    <a:pt x="96982" y="6805"/>
                  </a:cubicBezTo>
                  <a:cubicBezTo>
                    <a:pt x="87746" y="20660"/>
                    <a:pt x="76720" y="33476"/>
                    <a:pt x="69273" y="48369"/>
                  </a:cubicBezTo>
                  <a:cubicBezTo>
                    <a:pt x="62742" y="61431"/>
                    <a:pt x="62510" y="77167"/>
                    <a:pt x="55418" y="89933"/>
                  </a:cubicBezTo>
                  <a:cubicBezTo>
                    <a:pt x="39245" y="119044"/>
                    <a:pt x="0" y="173060"/>
                    <a:pt x="0" y="173060"/>
                  </a:cubicBezTo>
                  <a:cubicBezTo>
                    <a:pt x="4618" y="186915"/>
                    <a:pt x="2451" y="205501"/>
                    <a:pt x="13855" y="214624"/>
                  </a:cubicBezTo>
                  <a:cubicBezTo>
                    <a:pt x="28724" y="226519"/>
                    <a:pt x="71583" y="226169"/>
                    <a:pt x="83128" y="228478"/>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24" name="Freeform 123"/>
            <p:cNvSpPr/>
            <p:nvPr/>
          </p:nvSpPr>
          <p:spPr>
            <a:xfrm>
              <a:off x="4005263" y="1321192"/>
              <a:ext cx="127000" cy="185696"/>
            </a:xfrm>
            <a:custGeom>
              <a:avLst/>
              <a:gdLst>
                <a:gd name="connsiteX0" fmla="*/ 10701 w 190810"/>
                <a:gd name="connsiteY0" fmla="*/ 207818 h 279012"/>
                <a:gd name="connsiteX1" fmla="*/ 10701 w 190810"/>
                <a:gd name="connsiteY1" fmla="*/ 207818 h 279012"/>
                <a:gd name="connsiteX2" fmla="*/ 107683 w 190810"/>
                <a:gd name="connsiteY2" fmla="*/ 277091 h 279012"/>
                <a:gd name="connsiteX3" fmla="*/ 149246 w 190810"/>
                <a:gd name="connsiteY3" fmla="*/ 263236 h 279012"/>
                <a:gd name="connsiteX4" fmla="*/ 176955 w 190810"/>
                <a:gd name="connsiteY4" fmla="*/ 152400 h 279012"/>
                <a:gd name="connsiteX5" fmla="*/ 190810 w 190810"/>
                <a:gd name="connsiteY5" fmla="*/ 110836 h 279012"/>
                <a:gd name="connsiteX6" fmla="*/ 149246 w 190810"/>
                <a:gd name="connsiteY6" fmla="*/ 69272 h 279012"/>
                <a:gd name="connsiteX7" fmla="*/ 107683 w 190810"/>
                <a:gd name="connsiteY7" fmla="*/ 41563 h 279012"/>
                <a:gd name="connsiteX8" fmla="*/ 93828 w 190810"/>
                <a:gd name="connsiteY8" fmla="*/ 0 h 279012"/>
                <a:gd name="connsiteX9" fmla="*/ 38410 w 190810"/>
                <a:gd name="connsiteY9" fmla="*/ 13854 h 279012"/>
                <a:gd name="connsiteX10" fmla="*/ 10701 w 190810"/>
                <a:gd name="connsiteY10" fmla="*/ 55418 h 279012"/>
                <a:gd name="connsiteX11" fmla="*/ 10701 w 190810"/>
                <a:gd name="connsiteY11" fmla="*/ 207818 h 27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810" h="279012">
                  <a:moveTo>
                    <a:pt x="10701" y="207818"/>
                  </a:moveTo>
                  <a:lnTo>
                    <a:pt x="10701" y="207818"/>
                  </a:lnTo>
                  <a:cubicBezTo>
                    <a:pt x="43028" y="230909"/>
                    <a:pt x="70797" y="262337"/>
                    <a:pt x="107683" y="277091"/>
                  </a:cubicBezTo>
                  <a:cubicBezTo>
                    <a:pt x="121242" y="282515"/>
                    <a:pt x="142154" y="276002"/>
                    <a:pt x="149246" y="263236"/>
                  </a:cubicBezTo>
                  <a:cubicBezTo>
                    <a:pt x="167740" y="229946"/>
                    <a:pt x="164912" y="188528"/>
                    <a:pt x="176955" y="152400"/>
                  </a:cubicBezTo>
                  <a:lnTo>
                    <a:pt x="190810" y="110836"/>
                  </a:lnTo>
                  <a:cubicBezTo>
                    <a:pt x="176955" y="96981"/>
                    <a:pt x="164298" y="81815"/>
                    <a:pt x="149246" y="69272"/>
                  </a:cubicBezTo>
                  <a:cubicBezTo>
                    <a:pt x="136454" y="58612"/>
                    <a:pt x="118085" y="54565"/>
                    <a:pt x="107683" y="41563"/>
                  </a:cubicBezTo>
                  <a:cubicBezTo>
                    <a:pt x="98560" y="30159"/>
                    <a:pt x="98446" y="13854"/>
                    <a:pt x="93828" y="0"/>
                  </a:cubicBezTo>
                  <a:cubicBezTo>
                    <a:pt x="75355" y="4618"/>
                    <a:pt x="54253" y="3292"/>
                    <a:pt x="38410" y="13854"/>
                  </a:cubicBezTo>
                  <a:cubicBezTo>
                    <a:pt x="24555" y="23090"/>
                    <a:pt x="18148" y="40525"/>
                    <a:pt x="10701" y="55418"/>
                  </a:cubicBezTo>
                  <a:cubicBezTo>
                    <a:pt x="-13377" y="103574"/>
                    <a:pt x="10701" y="182418"/>
                    <a:pt x="10701" y="207818"/>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25" name="Freeform 124"/>
            <p:cNvSpPr/>
            <p:nvPr/>
          </p:nvSpPr>
          <p:spPr>
            <a:xfrm>
              <a:off x="2608263" y="2017947"/>
              <a:ext cx="158750" cy="166649"/>
            </a:xfrm>
            <a:custGeom>
              <a:avLst/>
              <a:gdLst>
                <a:gd name="connsiteX0" fmla="*/ 0 w 237475"/>
                <a:gd name="connsiteY0" fmla="*/ 124691 h 249382"/>
                <a:gd name="connsiteX1" fmla="*/ 0 w 237475"/>
                <a:gd name="connsiteY1" fmla="*/ 124691 h 249382"/>
                <a:gd name="connsiteX2" fmla="*/ 83127 w 237475"/>
                <a:gd name="connsiteY2" fmla="*/ 207819 h 249382"/>
                <a:gd name="connsiteX3" fmla="*/ 193964 w 237475"/>
                <a:gd name="connsiteY3" fmla="*/ 249382 h 249382"/>
                <a:gd name="connsiteX4" fmla="*/ 207818 w 237475"/>
                <a:gd name="connsiteY4" fmla="*/ 27709 h 249382"/>
                <a:gd name="connsiteX5" fmla="*/ 124691 w 237475"/>
                <a:gd name="connsiteY5" fmla="*/ 0 h 249382"/>
                <a:gd name="connsiteX6" fmla="*/ 41564 w 237475"/>
                <a:gd name="connsiteY6" fmla="*/ 110837 h 249382"/>
                <a:gd name="connsiteX7" fmla="*/ 0 w 237475"/>
                <a:gd name="connsiteY7" fmla="*/ 124691 h 24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475" h="249382">
                  <a:moveTo>
                    <a:pt x="0" y="124691"/>
                  </a:moveTo>
                  <a:lnTo>
                    <a:pt x="0" y="124691"/>
                  </a:lnTo>
                  <a:cubicBezTo>
                    <a:pt x="27709" y="152400"/>
                    <a:pt x="52527" y="183339"/>
                    <a:pt x="83127" y="207819"/>
                  </a:cubicBezTo>
                  <a:cubicBezTo>
                    <a:pt x="116058" y="234164"/>
                    <a:pt x="154943" y="239627"/>
                    <a:pt x="193964" y="249382"/>
                  </a:cubicBezTo>
                  <a:cubicBezTo>
                    <a:pt x="232087" y="173136"/>
                    <a:pt x="262312" y="136698"/>
                    <a:pt x="207818" y="27709"/>
                  </a:cubicBezTo>
                  <a:cubicBezTo>
                    <a:pt x="194756" y="1585"/>
                    <a:pt x="124691" y="0"/>
                    <a:pt x="124691" y="0"/>
                  </a:cubicBezTo>
                  <a:cubicBezTo>
                    <a:pt x="-5317" y="26002"/>
                    <a:pt x="98567" y="-17421"/>
                    <a:pt x="41564" y="110837"/>
                  </a:cubicBezTo>
                  <a:cubicBezTo>
                    <a:pt x="-3842" y="213002"/>
                    <a:pt x="6927" y="122382"/>
                    <a:pt x="0" y="124691"/>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grpSp>
        <p:nvGrpSpPr>
          <p:cNvPr id="115734" name="Group 57"/>
          <p:cNvGrpSpPr>
            <a:grpSpLocks/>
          </p:cNvGrpSpPr>
          <p:nvPr/>
        </p:nvGrpSpPr>
        <p:grpSpPr bwMode="auto">
          <a:xfrm>
            <a:off x="6029325" y="5867400"/>
            <a:ext cx="2809875" cy="762000"/>
            <a:chOff x="5572395" y="5943600"/>
            <a:chExt cx="2809605" cy="762000"/>
          </a:xfrm>
        </p:grpSpPr>
        <p:cxnSp>
          <p:nvCxnSpPr>
            <p:cNvPr id="140" name="Straight Arrow Connector 139"/>
            <p:cNvCxnSpPr/>
            <p:nvPr/>
          </p:nvCxnSpPr>
          <p:spPr>
            <a:xfrm>
              <a:off x="6156539" y="6172200"/>
              <a:ext cx="1539727"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5852" name="TextBox 145"/>
            <p:cNvSpPr txBox="1">
              <a:spLocks noChangeArrowheads="1"/>
            </p:cNvSpPr>
            <p:nvPr/>
          </p:nvSpPr>
          <p:spPr bwMode="auto">
            <a:xfrm>
              <a:off x="5572395" y="6019800"/>
              <a:ext cx="523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Calibri" panose="020F0502020204030204" pitchFamily="34" charset="0"/>
                </a:rPr>
                <a:t>low</a:t>
              </a:r>
            </a:p>
          </p:txBody>
        </p:sp>
        <p:sp>
          <p:nvSpPr>
            <p:cNvPr id="115853" name="TextBox 146"/>
            <p:cNvSpPr txBox="1">
              <a:spLocks noChangeArrowheads="1"/>
            </p:cNvSpPr>
            <p:nvPr/>
          </p:nvSpPr>
          <p:spPr bwMode="auto">
            <a:xfrm>
              <a:off x="7791774" y="6019800"/>
              <a:ext cx="5902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Calibri" panose="020F0502020204030204" pitchFamily="34" charset="0"/>
                </a:rPr>
                <a:t>high</a:t>
              </a:r>
            </a:p>
          </p:txBody>
        </p:sp>
        <p:sp>
          <p:nvSpPr>
            <p:cNvPr id="115854" name="TextBox 147"/>
            <p:cNvSpPr txBox="1">
              <a:spLocks noChangeArrowheads="1"/>
            </p:cNvSpPr>
            <p:nvPr/>
          </p:nvSpPr>
          <p:spPr bwMode="auto">
            <a:xfrm>
              <a:off x="5774248" y="6336268"/>
              <a:ext cx="24720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Calibri" panose="020F0502020204030204" pitchFamily="34" charset="0"/>
                </a:rPr>
                <a:t>Connectivity (gene flow)</a:t>
              </a:r>
            </a:p>
          </p:txBody>
        </p:sp>
        <p:grpSp>
          <p:nvGrpSpPr>
            <p:cNvPr id="115855" name="Group 68"/>
            <p:cNvGrpSpPr>
              <a:grpSpLocks/>
            </p:cNvGrpSpPr>
            <p:nvPr/>
          </p:nvGrpSpPr>
          <p:grpSpPr bwMode="auto">
            <a:xfrm>
              <a:off x="6085948" y="5943600"/>
              <a:ext cx="1762652" cy="0"/>
              <a:chOff x="4526280" y="1676400"/>
              <a:chExt cx="3068320" cy="0"/>
            </a:xfrm>
          </p:grpSpPr>
          <p:cxnSp>
            <p:nvCxnSpPr>
              <p:cNvPr id="71" name="Straight Connector 70"/>
              <p:cNvCxnSpPr/>
              <p:nvPr/>
            </p:nvCxnSpPr>
            <p:spPr>
              <a:xfrm>
                <a:off x="5793110" y="1676400"/>
                <a:ext cx="47526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196795" y="1676400"/>
                <a:ext cx="397895"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527582" y="1676400"/>
                <a:ext cx="4780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735" name="Group 1"/>
          <p:cNvGrpSpPr>
            <a:grpSpLocks/>
          </p:cNvGrpSpPr>
          <p:nvPr/>
        </p:nvGrpSpPr>
        <p:grpSpPr bwMode="auto">
          <a:xfrm>
            <a:off x="457200" y="1279525"/>
            <a:ext cx="1539875" cy="1692275"/>
            <a:chOff x="518160" y="1280160"/>
            <a:chExt cx="1539240" cy="1691640"/>
          </a:xfrm>
        </p:grpSpPr>
        <p:sp>
          <p:nvSpPr>
            <p:cNvPr id="93" name="Oval 92"/>
            <p:cNvSpPr/>
            <p:nvPr/>
          </p:nvSpPr>
          <p:spPr>
            <a:xfrm>
              <a:off x="1965363" y="1280160"/>
              <a:ext cx="92037" cy="92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4" name="Oval 93"/>
            <p:cNvSpPr/>
            <p:nvPr/>
          </p:nvSpPr>
          <p:spPr>
            <a:xfrm>
              <a:off x="975171" y="2879760"/>
              <a:ext cx="92037" cy="92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5" name="Oval 94"/>
            <p:cNvSpPr/>
            <p:nvPr/>
          </p:nvSpPr>
          <p:spPr>
            <a:xfrm>
              <a:off x="1127509" y="2057743"/>
              <a:ext cx="92037" cy="904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6" name="Oval 95"/>
            <p:cNvSpPr/>
            <p:nvPr/>
          </p:nvSpPr>
          <p:spPr>
            <a:xfrm>
              <a:off x="746666" y="1600715"/>
              <a:ext cx="92037" cy="904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7" name="Oval 96"/>
            <p:cNvSpPr/>
            <p:nvPr/>
          </p:nvSpPr>
          <p:spPr>
            <a:xfrm>
              <a:off x="518160" y="2438600"/>
              <a:ext cx="92037" cy="904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8" name="Oval 97"/>
            <p:cNvSpPr/>
            <p:nvPr/>
          </p:nvSpPr>
          <p:spPr>
            <a:xfrm>
              <a:off x="1660689" y="2590943"/>
              <a:ext cx="92037" cy="92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grpSp>
        <p:nvGrpSpPr>
          <p:cNvPr id="115736" name="Group 98"/>
          <p:cNvGrpSpPr>
            <a:grpSpLocks/>
          </p:cNvGrpSpPr>
          <p:nvPr/>
        </p:nvGrpSpPr>
        <p:grpSpPr bwMode="auto">
          <a:xfrm>
            <a:off x="365125" y="3200400"/>
            <a:ext cx="1479550" cy="1463675"/>
            <a:chOff x="426720" y="1371600"/>
            <a:chExt cx="1478280" cy="1463040"/>
          </a:xfrm>
        </p:grpSpPr>
        <p:sp>
          <p:nvSpPr>
            <p:cNvPr id="100" name="Oval 99"/>
            <p:cNvSpPr/>
            <p:nvPr/>
          </p:nvSpPr>
          <p:spPr>
            <a:xfrm>
              <a:off x="1813004" y="1371600"/>
              <a:ext cx="91996" cy="920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1" name="Oval 100"/>
            <p:cNvSpPr/>
            <p:nvPr/>
          </p:nvSpPr>
          <p:spPr>
            <a:xfrm>
              <a:off x="959662" y="2742605"/>
              <a:ext cx="91996" cy="920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2" name="Oval 101"/>
            <p:cNvSpPr/>
            <p:nvPr/>
          </p:nvSpPr>
          <p:spPr>
            <a:xfrm>
              <a:off x="975524" y="2057102"/>
              <a:ext cx="91996" cy="920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22" name="Oval 121"/>
            <p:cNvSpPr/>
            <p:nvPr/>
          </p:nvSpPr>
          <p:spPr>
            <a:xfrm>
              <a:off x="747120" y="1600101"/>
              <a:ext cx="90410" cy="920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26" name="Oval 125"/>
            <p:cNvSpPr/>
            <p:nvPr/>
          </p:nvSpPr>
          <p:spPr>
            <a:xfrm>
              <a:off x="426720" y="2437937"/>
              <a:ext cx="91996" cy="920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27" name="Oval 126"/>
            <p:cNvSpPr/>
            <p:nvPr/>
          </p:nvSpPr>
          <p:spPr>
            <a:xfrm>
              <a:off x="1798729" y="2590271"/>
              <a:ext cx="90409" cy="920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grpSp>
        <p:nvGrpSpPr>
          <p:cNvPr id="115737" name="Group 127"/>
          <p:cNvGrpSpPr>
            <a:grpSpLocks/>
          </p:cNvGrpSpPr>
          <p:nvPr/>
        </p:nvGrpSpPr>
        <p:grpSpPr bwMode="auto">
          <a:xfrm>
            <a:off x="2667000" y="3184525"/>
            <a:ext cx="1447800" cy="1555750"/>
            <a:chOff x="457200" y="1356360"/>
            <a:chExt cx="1447800" cy="1554480"/>
          </a:xfrm>
        </p:grpSpPr>
        <p:sp>
          <p:nvSpPr>
            <p:cNvPr id="129" name="Oval 128"/>
            <p:cNvSpPr/>
            <p:nvPr/>
          </p:nvSpPr>
          <p:spPr>
            <a:xfrm>
              <a:off x="1812925" y="1356360"/>
              <a:ext cx="92075" cy="9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30" name="Oval 129"/>
            <p:cNvSpPr/>
            <p:nvPr/>
          </p:nvSpPr>
          <p:spPr>
            <a:xfrm>
              <a:off x="1050925" y="2818840"/>
              <a:ext cx="92075" cy="9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31" name="Oval 130"/>
            <p:cNvSpPr/>
            <p:nvPr/>
          </p:nvSpPr>
          <p:spPr>
            <a:xfrm>
              <a:off x="1127125" y="2057462"/>
              <a:ext cx="92075" cy="9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39" name="Oval 138"/>
            <p:cNvSpPr/>
            <p:nvPr/>
          </p:nvSpPr>
          <p:spPr>
            <a:xfrm>
              <a:off x="685800" y="1524498"/>
              <a:ext cx="92075" cy="904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41" name="Oval 140"/>
            <p:cNvSpPr/>
            <p:nvPr/>
          </p:nvSpPr>
          <p:spPr>
            <a:xfrm>
              <a:off x="457200" y="2500014"/>
              <a:ext cx="92075" cy="904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42" name="Oval 141"/>
            <p:cNvSpPr/>
            <p:nvPr/>
          </p:nvSpPr>
          <p:spPr>
            <a:xfrm>
              <a:off x="1660525" y="2590427"/>
              <a:ext cx="92075" cy="9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grpSp>
        <p:nvGrpSpPr>
          <p:cNvPr id="115738" name="Group 142"/>
          <p:cNvGrpSpPr>
            <a:grpSpLocks/>
          </p:cNvGrpSpPr>
          <p:nvPr/>
        </p:nvGrpSpPr>
        <p:grpSpPr bwMode="auto">
          <a:xfrm>
            <a:off x="7315200" y="3184525"/>
            <a:ext cx="1387475" cy="1616075"/>
            <a:chOff x="518160" y="1356360"/>
            <a:chExt cx="1386840" cy="1615440"/>
          </a:xfrm>
        </p:grpSpPr>
        <p:sp>
          <p:nvSpPr>
            <p:cNvPr id="144" name="Oval 143"/>
            <p:cNvSpPr/>
            <p:nvPr/>
          </p:nvSpPr>
          <p:spPr>
            <a:xfrm>
              <a:off x="1812967" y="1356360"/>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45" name="Oval 144"/>
            <p:cNvSpPr/>
            <p:nvPr/>
          </p:nvSpPr>
          <p:spPr>
            <a:xfrm>
              <a:off x="975151" y="2879761"/>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49" name="Oval 148"/>
            <p:cNvSpPr/>
            <p:nvPr/>
          </p:nvSpPr>
          <p:spPr>
            <a:xfrm>
              <a:off x="1127481" y="2057759"/>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0" name="Oval 149"/>
            <p:cNvSpPr/>
            <p:nvPr/>
          </p:nvSpPr>
          <p:spPr>
            <a:xfrm>
              <a:off x="746655" y="1600739"/>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1" name="Oval 150"/>
            <p:cNvSpPr/>
            <p:nvPr/>
          </p:nvSpPr>
          <p:spPr>
            <a:xfrm>
              <a:off x="518160" y="2438610"/>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2" name="Oval 151"/>
            <p:cNvSpPr/>
            <p:nvPr/>
          </p:nvSpPr>
          <p:spPr>
            <a:xfrm>
              <a:off x="1660637" y="2590950"/>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grpSp>
        <p:nvGrpSpPr>
          <p:cNvPr id="115739" name="Group 152"/>
          <p:cNvGrpSpPr>
            <a:grpSpLocks/>
          </p:cNvGrpSpPr>
          <p:nvPr/>
        </p:nvGrpSpPr>
        <p:grpSpPr bwMode="auto">
          <a:xfrm>
            <a:off x="5029200" y="3184525"/>
            <a:ext cx="1387475" cy="1616075"/>
            <a:chOff x="518160" y="1356360"/>
            <a:chExt cx="1386840" cy="1615440"/>
          </a:xfrm>
        </p:grpSpPr>
        <p:sp>
          <p:nvSpPr>
            <p:cNvPr id="154" name="Oval 153"/>
            <p:cNvSpPr/>
            <p:nvPr/>
          </p:nvSpPr>
          <p:spPr>
            <a:xfrm>
              <a:off x="1812967" y="1356360"/>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5" name="Oval 154"/>
            <p:cNvSpPr/>
            <p:nvPr/>
          </p:nvSpPr>
          <p:spPr>
            <a:xfrm>
              <a:off x="975151" y="2879761"/>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6" name="Oval 155"/>
            <p:cNvSpPr/>
            <p:nvPr/>
          </p:nvSpPr>
          <p:spPr>
            <a:xfrm>
              <a:off x="1127481" y="2057759"/>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7" name="Oval 156"/>
            <p:cNvSpPr/>
            <p:nvPr/>
          </p:nvSpPr>
          <p:spPr>
            <a:xfrm>
              <a:off x="746655" y="1600739"/>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8" name="Oval 157"/>
            <p:cNvSpPr/>
            <p:nvPr/>
          </p:nvSpPr>
          <p:spPr>
            <a:xfrm>
              <a:off x="518160" y="2438610"/>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9" name="Oval 158"/>
            <p:cNvSpPr/>
            <p:nvPr/>
          </p:nvSpPr>
          <p:spPr>
            <a:xfrm>
              <a:off x="1660637" y="2590950"/>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
        <p:nvSpPr>
          <p:cNvPr id="161" name="Oval 160"/>
          <p:cNvSpPr/>
          <p:nvPr/>
        </p:nvSpPr>
        <p:spPr>
          <a:xfrm>
            <a:off x="4038600" y="1355725"/>
            <a:ext cx="92075" cy="920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2" name="Oval 161"/>
          <p:cNvSpPr/>
          <p:nvPr/>
        </p:nvSpPr>
        <p:spPr>
          <a:xfrm>
            <a:off x="3260725" y="2667000"/>
            <a:ext cx="92075" cy="92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3" name="Oval 162"/>
          <p:cNvSpPr/>
          <p:nvPr/>
        </p:nvSpPr>
        <p:spPr>
          <a:xfrm>
            <a:off x="3352800" y="2057400"/>
            <a:ext cx="92075" cy="92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4" name="Oval 163"/>
          <p:cNvSpPr/>
          <p:nvPr/>
        </p:nvSpPr>
        <p:spPr>
          <a:xfrm>
            <a:off x="2971800" y="1600200"/>
            <a:ext cx="92075" cy="92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5" name="Oval 164"/>
          <p:cNvSpPr/>
          <p:nvPr/>
        </p:nvSpPr>
        <p:spPr>
          <a:xfrm>
            <a:off x="2667000" y="2438400"/>
            <a:ext cx="92075" cy="920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6" name="Oval 165"/>
          <p:cNvSpPr/>
          <p:nvPr/>
        </p:nvSpPr>
        <p:spPr>
          <a:xfrm>
            <a:off x="3886200" y="2057400"/>
            <a:ext cx="92075" cy="920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nvGrpSpPr>
          <p:cNvPr id="115746" name="Group 166"/>
          <p:cNvGrpSpPr>
            <a:grpSpLocks/>
          </p:cNvGrpSpPr>
          <p:nvPr/>
        </p:nvGrpSpPr>
        <p:grpSpPr bwMode="auto">
          <a:xfrm>
            <a:off x="5029200" y="1355725"/>
            <a:ext cx="1387475" cy="1616075"/>
            <a:chOff x="518160" y="1356360"/>
            <a:chExt cx="1386840" cy="1615440"/>
          </a:xfrm>
        </p:grpSpPr>
        <p:sp>
          <p:nvSpPr>
            <p:cNvPr id="168" name="Oval 167"/>
            <p:cNvSpPr/>
            <p:nvPr/>
          </p:nvSpPr>
          <p:spPr>
            <a:xfrm>
              <a:off x="1812967" y="1356360"/>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9" name="Oval 168"/>
            <p:cNvSpPr/>
            <p:nvPr/>
          </p:nvSpPr>
          <p:spPr>
            <a:xfrm>
              <a:off x="975151" y="2879761"/>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70" name="Oval 169"/>
            <p:cNvSpPr/>
            <p:nvPr/>
          </p:nvSpPr>
          <p:spPr>
            <a:xfrm>
              <a:off x="1127481" y="2057759"/>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71" name="Oval 170"/>
            <p:cNvSpPr/>
            <p:nvPr/>
          </p:nvSpPr>
          <p:spPr>
            <a:xfrm>
              <a:off x="746655" y="1600739"/>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72" name="Oval 171"/>
            <p:cNvSpPr/>
            <p:nvPr/>
          </p:nvSpPr>
          <p:spPr>
            <a:xfrm>
              <a:off x="518160" y="2438610"/>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73" name="Oval 172"/>
            <p:cNvSpPr/>
            <p:nvPr/>
          </p:nvSpPr>
          <p:spPr>
            <a:xfrm>
              <a:off x="1660637" y="2590950"/>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grpSp>
        <p:nvGrpSpPr>
          <p:cNvPr id="115747" name="Group 173"/>
          <p:cNvGrpSpPr>
            <a:grpSpLocks/>
          </p:cNvGrpSpPr>
          <p:nvPr/>
        </p:nvGrpSpPr>
        <p:grpSpPr bwMode="auto">
          <a:xfrm>
            <a:off x="7315200" y="1295400"/>
            <a:ext cx="1387475" cy="1616075"/>
            <a:chOff x="518160" y="1356360"/>
            <a:chExt cx="1386840" cy="1615440"/>
          </a:xfrm>
        </p:grpSpPr>
        <p:sp>
          <p:nvSpPr>
            <p:cNvPr id="175" name="Oval 174"/>
            <p:cNvSpPr/>
            <p:nvPr/>
          </p:nvSpPr>
          <p:spPr>
            <a:xfrm>
              <a:off x="1812967" y="1356360"/>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76" name="Oval 175"/>
            <p:cNvSpPr/>
            <p:nvPr/>
          </p:nvSpPr>
          <p:spPr>
            <a:xfrm>
              <a:off x="975151" y="2879761"/>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77" name="Oval 176"/>
            <p:cNvSpPr/>
            <p:nvPr/>
          </p:nvSpPr>
          <p:spPr>
            <a:xfrm>
              <a:off x="1127481" y="2057759"/>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78" name="Oval 177"/>
            <p:cNvSpPr/>
            <p:nvPr/>
          </p:nvSpPr>
          <p:spPr>
            <a:xfrm>
              <a:off x="746655" y="1600739"/>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79" name="Oval 178"/>
            <p:cNvSpPr/>
            <p:nvPr/>
          </p:nvSpPr>
          <p:spPr>
            <a:xfrm>
              <a:off x="518160" y="2438610"/>
              <a:ext cx="92033" cy="904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80" name="Oval 179"/>
            <p:cNvSpPr/>
            <p:nvPr/>
          </p:nvSpPr>
          <p:spPr>
            <a:xfrm>
              <a:off x="1660637" y="2590950"/>
              <a:ext cx="92033" cy="92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cxnSp>
        <p:nvCxnSpPr>
          <p:cNvPr id="181" name="Straight Connector 180"/>
          <p:cNvCxnSpPr/>
          <p:nvPr/>
        </p:nvCxnSpPr>
        <p:spPr>
          <a:xfrm>
            <a:off x="1219200" y="2209800"/>
            <a:ext cx="354013" cy="350838"/>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838200" y="1752600"/>
            <a:ext cx="184150" cy="228600"/>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603250" y="2149475"/>
            <a:ext cx="403225" cy="252413"/>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5773738" y="2149475"/>
            <a:ext cx="382587" cy="411163"/>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26" idx="80"/>
          </p:cNvCxnSpPr>
          <p:nvPr/>
        </p:nvCxnSpPr>
        <p:spPr>
          <a:xfrm flipV="1">
            <a:off x="962025" y="4013200"/>
            <a:ext cx="28575" cy="487363"/>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5578475" y="2209800"/>
            <a:ext cx="73025" cy="609600"/>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H="1">
            <a:off x="6264275" y="1524000"/>
            <a:ext cx="106363" cy="1003300"/>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5403850" y="1752600"/>
            <a:ext cx="203200" cy="244475"/>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5408613" y="1447800"/>
            <a:ext cx="855662" cy="122238"/>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5181600" y="2149475"/>
            <a:ext cx="381000" cy="273050"/>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5651500" y="2708275"/>
            <a:ext cx="434975" cy="157163"/>
          </a:xfrm>
          <a:prstGeom prst="line">
            <a:avLst/>
          </a:prstGeom>
          <a:ln w="889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5121275" y="2590800"/>
            <a:ext cx="250825" cy="228600"/>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181600" y="2527300"/>
            <a:ext cx="904875" cy="139700"/>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5246688" y="1752600"/>
            <a:ext cx="239712" cy="1065213"/>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1" name="Oval 200"/>
          <p:cNvSpPr/>
          <p:nvPr/>
        </p:nvSpPr>
        <p:spPr>
          <a:xfrm>
            <a:off x="304800" y="6308725"/>
            <a:ext cx="92075" cy="920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5763" name="TextBox 56"/>
          <p:cNvSpPr txBox="1">
            <a:spLocks noChangeArrowheads="1"/>
          </p:cNvSpPr>
          <p:nvPr/>
        </p:nvSpPr>
        <p:spPr bwMode="auto">
          <a:xfrm>
            <a:off x="487363" y="5802313"/>
            <a:ext cx="1036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Calibri" panose="020F0502020204030204" pitchFamily="34" charset="0"/>
              </a:rPr>
              <a:t>Presence</a:t>
            </a:r>
          </a:p>
        </p:txBody>
      </p:sp>
      <p:sp>
        <p:nvSpPr>
          <p:cNvPr id="115764" name="TextBox 202"/>
          <p:cNvSpPr txBox="1">
            <a:spLocks noChangeArrowheads="1"/>
          </p:cNvSpPr>
          <p:nvPr/>
        </p:nvSpPr>
        <p:spPr bwMode="auto">
          <a:xfrm>
            <a:off x="469900" y="6183313"/>
            <a:ext cx="977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Calibri" panose="020F0502020204030204" pitchFamily="34" charset="0"/>
              </a:rPr>
              <a:t>Absence</a:t>
            </a:r>
          </a:p>
        </p:txBody>
      </p:sp>
      <p:cxnSp>
        <p:nvCxnSpPr>
          <p:cNvPr id="204" name="Straight Connector 203"/>
          <p:cNvCxnSpPr/>
          <p:nvPr/>
        </p:nvCxnSpPr>
        <p:spPr>
          <a:xfrm flipV="1">
            <a:off x="5638800" y="4540250"/>
            <a:ext cx="517525" cy="184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5773738" y="4013200"/>
            <a:ext cx="382587" cy="3889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5105400" y="3554413"/>
            <a:ext cx="136525" cy="71278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5349875" y="3521075"/>
            <a:ext cx="273050" cy="325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5175250" y="4338638"/>
            <a:ext cx="228600" cy="3571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5562600" y="4038600"/>
            <a:ext cx="88900" cy="609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5181600" y="4038600"/>
            <a:ext cx="3810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3429000" y="4022725"/>
            <a:ext cx="398463" cy="37623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124" idx="2"/>
            <a:endCxn id="142" idx="0"/>
          </p:cNvCxnSpPr>
          <p:nvPr/>
        </p:nvCxnSpPr>
        <p:spPr>
          <a:xfrm flipH="1">
            <a:off x="3916363" y="3333750"/>
            <a:ext cx="160337" cy="10858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124" idx="0"/>
          </p:cNvCxnSpPr>
          <p:nvPr/>
        </p:nvCxnSpPr>
        <p:spPr>
          <a:xfrm flipH="1">
            <a:off x="3460750" y="3287713"/>
            <a:ext cx="550863" cy="6238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7467600" y="2103438"/>
            <a:ext cx="441325" cy="250825"/>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V="1">
            <a:off x="8077200" y="1447800"/>
            <a:ext cx="533400" cy="503238"/>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7939088" y="2667000"/>
            <a:ext cx="442912" cy="150813"/>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8570913" y="1508125"/>
            <a:ext cx="39687" cy="960438"/>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7467600" y="2525713"/>
            <a:ext cx="290513" cy="293687"/>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8077200" y="2149475"/>
            <a:ext cx="361950" cy="377825"/>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a:off x="7864475" y="2179638"/>
            <a:ext cx="74613" cy="598487"/>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V="1">
            <a:off x="7407275" y="1690688"/>
            <a:ext cx="131763" cy="6143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7664450" y="1679575"/>
            <a:ext cx="184150" cy="301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V="1">
            <a:off x="7864475" y="1447800"/>
            <a:ext cx="746125" cy="1330325"/>
          </a:xfrm>
          <a:prstGeom prst="line">
            <a:avLst/>
          </a:prstGeom>
          <a:ln w="381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7467600" y="2468563"/>
            <a:ext cx="915988" cy="144462"/>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8021638" y="4013200"/>
            <a:ext cx="417512" cy="393700"/>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7864475" y="4049713"/>
            <a:ext cx="88900" cy="582612"/>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7459663" y="4013200"/>
            <a:ext cx="441325" cy="25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7407275" y="4398963"/>
            <a:ext cx="338138" cy="27940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7626350" y="3567113"/>
            <a:ext cx="274638" cy="27940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8021638" y="3322638"/>
            <a:ext cx="568325" cy="51435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H="1">
            <a:off x="8570913" y="3322638"/>
            <a:ext cx="85725" cy="10509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924800" y="4540250"/>
            <a:ext cx="514350" cy="155575"/>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118" idx="8"/>
          </p:cNvCxnSpPr>
          <p:nvPr/>
        </p:nvCxnSpPr>
        <p:spPr>
          <a:xfrm>
            <a:off x="7559675" y="3530600"/>
            <a:ext cx="198438" cy="111760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7864475" y="3352800"/>
            <a:ext cx="746125" cy="12795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flipH="1">
            <a:off x="7680325" y="3243263"/>
            <a:ext cx="890588" cy="2254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V="1">
            <a:off x="5578475" y="1447800"/>
            <a:ext cx="746125" cy="137318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5029200" y="1752600"/>
            <a:ext cx="228600" cy="685800"/>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flipH="1">
            <a:off x="5791200" y="1539875"/>
            <a:ext cx="500063" cy="487363"/>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H="1">
            <a:off x="519113" y="1752600"/>
            <a:ext cx="166687" cy="579438"/>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flipV="1">
            <a:off x="685800" y="2541588"/>
            <a:ext cx="838200" cy="95250"/>
          </a:xfrm>
          <a:prstGeom prst="line">
            <a:avLst/>
          </a:prstGeom>
          <a:ln w="635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215" name="Freeform 214"/>
          <p:cNvSpPr/>
          <p:nvPr/>
        </p:nvSpPr>
        <p:spPr>
          <a:xfrm>
            <a:off x="3117850" y="2286000"/>
            <a:ext cx="158750" cy="166688"/>
          </a:xfrm>
          <a:custGeom>
            <a:avLst/>
            <a:gdLst>
              <a:gd name="connsiteX0" fmla="*/ 0 w 237475"/>
              <a:gd name="connsiteY0" fmla="*/ 124691 h 249382"/>
              <a:gd name="connsiteX1" fmla="*/ 0 w 237475"/>
              <a:gd name="connsiteY1" fmla="*/ 124691 h 249382"/>
              <a:gd name="connsiteX2" fmla="*/ 83127 w 237475"/>
              <a:gd name="connsiteY2" fmla="*/ 207819 h 249382"/>
              <a:gd name="connsiteX3" fmla="*/ 193964 w 237475"/>
              <a:gd name="connsiteY3" fmla="*/ 249382 h 249382"/>
              <a:gd name="connsiteX4" fmla="*/ 207818 w 237475"/>
              <a:gd name="connsiteY4" fmla="*/ 27709 h 249382"/>
              <a:gd name="connsiteX5" fmla="*/ 124691 w 237475"/>
              <a:gd name="connsiteY5" fmla="*/ 0 h 249382"/>
              <a:gd name="connsiteX6" fmla="*/ 41564 w 237475"/>
              <a:gd name="connsiteY6" fmla="*/ 110837 h 249382"/>
              <a:gd name="connsiteX7" fmla="*/ 0 w 237475"/>
              <a:gd name="connsiteY7" fmla="*/ 124691 h 24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475" h="249382">
                <a:moveTo>
                  <a:pt x="0" y="124691"/>
                </a:moveTo>
                <a:lnTo>
                  <a:pt x="0" y="124691"/>
                </a:lnTo>
                <a:cubicBezTo>
                  <a:pt x="27709" y="152400"/>
                  <a:pt x="52527" y="183339"/>
                  <a:pt x="83127" y="207819"/>
                </a:cubicBezTo>
                <a:cubicBezTo>
                  <a:pt x="116058" y="234164"/>
                  <a:pt x="154943" y="239627"/>
                  <a:pt x="193964" y="249382"/>
                </a:cubicBezTo>
                <a:cubicBezTo>
                  <a:pt x="232087" y="173136"/>
                  <a:pt x="262312" y="136698"/>
                  <a:pt x="207818" y="27709"/>
                </a:cubicBezTo>
                <a:cubicBezTo>
                  <a:pt x="194756" y="1585"/>
                  <a:pt x="124691" y="0"/>
                  <a:pt x="124691" y="0"/>
                </a:cubicBezTo>
                <a:cubicBezTo>
                  <a:pt x="-5317" y="26002"/>
                  <a:pt x="98567" y="-17421"/>
                  <a:pt x="41564" y="110837"/>
                </a:cubicBezTo>
                <a:cubicBezTo>
                  <a:pt x="-3842" y="213002"/>
                  <a:pt x="6927" y="122382"/>
                  <a:pt x="0" y="124691"/>
                </a:cubicBezTo>
                <a:close/>
              </a:path>
            </a:pathLst>
          </a:cu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220" name="Straight Connector 219"/>
          <p:cNvCxnSpPr/>
          <p:nvPr/>
        </p:nvCxnSpPr>
        <p:spPr>
          <a:xfrm>
            <a:off x="3063875" y="1739900"/>
            <a:ext cx="227013" cy="28733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3495675" y="2087563"/>
            <a:ext cx="331788" cy="6191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a:off x="3306763" y="2193925"/>
            <a:ext cx="69850" cy="38100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117850" y="1739900"/>
            <a:ext cx="742950" cy="28733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3081338" y="1739900"/>
            <a:ext cx="173037" cy="94138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3382963" y="2179638"/>
            <a:ext cx="477837" cy="487362"/>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075162" y="6578641"/>
            <a:ext cx="2004075" cy="253916"/>
          </a:xfrm>
          <a:prstGeom prst="rect">
            <a:avLst/>
          </a:prstGeom>
          <a:noFill/>
        </p:spPr>
        <p:txBody>
          <a:bodyPr wrap="none" rtlCol="0">
            <a:spAutoFit/>
          </a:bodyPr>
          <a:lstStyle/>
          <a:p>
            <a:r>
              <a:rPr lang="en-US" sz="1050" dirty="0"/>
              <a:t>(Fitzpatrick &amp; Murphy, in prep)</a:t>
            </a:r>
          </a:p>
        </p:txBody>
      </p:sp>
      <p:pic>
        <p:nvPicPr>
          <p:cNvPr id="174" name="Picture 4" descr="SageGrouseCourt-Crop"/>
          <p:cNvPicPr>
            <a:picLocks noChangeAspect="1" noChangeArrowheads="1"/>
          </p:cNvPicPr>
          <p:nvPr/>
        </p:nvPicPr>
        <p:blipFill>
          <a:blip r:embed="rId3" cstate="print"/>
          <a:srcRect/>
          <a:stretch>
            <a:fillRect/>
          </a:stretch>
        </p:blipFill>
        <p:spPr bwMode="auto">
          <a:xfrm>
            <a:off x="556418" y="5188902"/>
            <a:ext cx="868363" cy="6291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70" y="6542730"/>
            <a:ext cx="1913863" cy="32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909436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“Assumptions”</a:t>
            </a:r>
          </a:p>
        </p:txBody>
      </p:sp>
      <p:sp>
        <p:nvSpPr>
          <p:cNvPr id="29" name="Content Placeholder 28"/>
          <p:cNvSpPr>
            <a:spLocks noGrp="1"/>
          </p:cNvSpPr>
          <p:nvPr>
            <p:ph idx="1"/>
          </p:nvPr>
        </p:nvSpPr>
        <p:spPr/>
        <p:txBody>
          <a:bodyPr/>
          <a:lstStyle/>
          <a:p>
            <a:r>
              <a:rPr lang="en-US" dirty="0"/>
              <a:t>Nodes easily defined/delineated</a:t>
            </a:r>
          </a:p>
          <a:p>
            <a:endParaRPr lang="en-US" dirty="0"/>
          </a:p>
          <a:p>
            <a:r>
              <a:rPr lang="en-US" dirty="0"/>
              <a:t>Measuring (gene) flow</a:t>
            </a:r>
          </a:p>
          <a:p>
            <a:endParaRPr lang="en-US" dirty="0"/>
          </a:p>
          <a:p>
            <a:r>
              <a:rPr lang="en-US" dirty="0"/>
              <a:t>Connections reasonable estimate of this process</a:t>
            </a:r>
          </a:p>
        </p:txBody>
      </p:sp>
      <p:sp>
        <p:nvSpPr>
          <p:cNvPr id="4" name="TextBox 3"/>
          <p:cNvSpPr txBox="1"/>
          <p:nvPr/>
        </p:nvSpPr>
        <p:spPr>
          <a:xfrm>
            <a:off x="3633345" y="6538044"/>
            <a:ext cx="5495415" cy="253916"/>
          </a:xfrm>
          <a:prstGeom prst="rect">
            <a:avLst/>
          </a:prstGeom>
          <a:noFill/>
        </p:spPr>
        <p:txBody>
          <a:bodyPr wrap="none" rtlCol="0">
            <a:spAutoFit/>
          </a:bodyPr>
          <a:lstStyle/>
          <a:p>
            <a:r>
              <a:rPr lang="en-US" sz="1050" dirty="0">
                <a:latin typeface="Arial" charset="0"/>
              </a:rPr>
              <a:t>(Murphy, Dyer, Cushman </a:t>
            </a:r>
            <a:r>
              <a:rPr lang="en-US" sz="1050" i="1" dirty="0">
                <a:latin typeface="Arial" charset="0"/>
              </a:rPr>
              <a:t>in press; </a:t>
            </a:r>
            <a:r>
              <a:rPr lang="en-US" sz="1050" i="1" dirty="0"/>
              <a:t>Landscape Genetics: Concepts, Methods, Applications</a:t>
            </a:r>
            <a:r>
              <a:rPr lang="en-US" sz="1050" dirty="0"/>
              <a:t>)</a:t>
            </a:r>
          </a:p>
        </p:txBody>
      </p:sp>
    </p:spTree>
    <p:extLst>
      <p:ext uri="{BB962C8B-B14F-4D97-AF65-F5344CB8AC3E}">
        <p14:creationId xmlns:p14="http://schemas.microsoft.com/office/powerpoint/2010/main" val="3683331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59240" cy="6869430"/>
          </a:xfrm>
        </p:spPr>
      </p:pic>
    </p:spTree>
    <p:extLst>
      <p:ext uri="{BB962C8B-B14F-4D97-AF65-F5344CB8AC3E}">
        <p14:creationId xmlns:p14="http://schemas.microsoft.com/office/powerpoint/2010/main" val="70548396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Optimization</a:t>
            </a:r>
          </a:p>
        </p:txBody>
      </p:sp>
      <p:sp>
        <p:nvSpPr>
          <p:cNvPr id="3" name="Content Placeholder 2"/>
          <p:cNvSpPr>
            <a:spLocks noGrp="1"/>
          </p:cNvSpPr>
          <p:nvPr>
            <p:ph idx="1"/>
          </p:nvPr>
        </p:nvSpPr>
        <p:spPr>
          <a:xfrm>
            <a:off x="457200" y="1752600"/>
            <a:ext cx="8229600" cy="4800600"/>
          </a:xfrm>
        </p:spPr>
        <p:txBody>
          <a:bodyPr/>
          <a:lstStyle/>
          <a:p>
            <a:r>
              <a:rPr lang="en-US" dirty="0"/>
              <a:t>Reduce problem to relevant edges</a:t>
            </a:r>
          </a:p>
          <a:p>
            <a:endParaRPr lang="en-US" dirty="0"/>
          </a:p>
          <a:p>
            <a:r>
              <a:rPr lang="en-US" dirty="0"/>
              <a:t>Identify connections with highest gene flow</a:t>
            </a:r>
          </a:p>
          <a:p>
            <a:endParaRPr lang="en-US" dirty="0"/>
          </a:p>
          <a:p>
            <a:r>
              <a:rPr lang="en-US" dirty="0"/>
              <a:t>Can avoid overlapping connections</a:t>
            </a:r>
          </a:p>
          <a:p>
            <a:endParaRPr lang="en-US" dirty="0"/>
          </a:p>
          <a:p>
            <a:r>
              <a:rPr lang="en-US" dirty="0"/>
              <a:t>Avoid long edges</a:t>
            </a:r>
          </a:p>
          <a:p>
            <a:endParaRPr lang="en-US" dirty="0"/>
          </a:p>
          <a:p>
            <a:pPr lvl="1"/>
            <a:endParaRPr lang="en-US"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
            <a:ext cx="9164320" cy="6873240"/>
          </a:xfrm>
        </p:spPr>
      </p:pic>
    </p:spTree>
    <p:extLst>
      <p:ext uri="{BB962C8B-B14F-4D97-AF65-F5344CB8AC3E}">
        <p14:creationId xmlns:p14="http://schemas.microsoft.com/office/powerpoint/2010/main" val="39768595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0" y="0"/>
            <a:ext cx="3200400" cy="6758455"/>
          </a:xfrm>
          <a:prstGeom prst="rect">
            <a:avLst/>
          </a:prstGeom>
        </p:spPr>
      </p:pic>
      <p:sp>
        <p:nvSpPr>
          <p:cNvPr id="5" name="TextBox 4"/>
          <p:cNvSpPr txBox="1"/>
          <p:nvPr/>
        </p:nvSpPr>
        <p:spPr>
          <a:xfrm>
            <a:off x="463826" y="79411"/>
            <a:ext cx="3276600" cy="369332"/>
          </a:xfrm>
          <a:prstGeom prst="rect">
            <a:avLst/>
          </a:prstGeom>
          <a:noFill/>
        </p:spPr>
        <p:txBody>
          <a:bodyPr wrap="square" rtlCol="0">
            <a:spAutoFit/>
          </a:bodyPr>
          <a:lstStyle/>
          <a:p>
            <a:r>
              <a:rPr lang="en-US" dirty="0">
                <a:solidFill>
                  <a:srgbClr val="002060"/>
                </a:solidFill>
              </a:rPr>
              <a:t>Distance limitation</a:t>
            </a:r>
          </a:p>
        </p:txBody>
      </p:sp>
      <p:sp>
        <p:nvSpPr>
          <p:cNvPr id="6" name="TextBox 5"/>
          <p:cNvSpPr txBox="1"/>
          <p:nvPr/>
        </p:nvSpPr>
        <p:spPr>
          <a:xfrm>
            <a:off x="430696" y="2286000"/>
            <a:ext cx="3962400" cy="369332"/>
          </a:xfrm>
          <a:prstGeom prst="rect">
            <a:avLst/>
          </a:prstGeom>
          <a:noFill/>
        </p:spPr>
        <p:txBody>
          <a:bodyPr wrap="square" rtlCol="0">
            <a:spAutoFit/>
          </a:bodyPr>
          <a:lstStyle/>
          <a:p>
            <a:r>
              <a:rPr lang="en-US" dirty="0" err="1">
                <a:solidFill>
                  <a:schemeClr val="tx2"/>
                </a:solidFill>
              </a:rPr>
              <a:t>Fst</a:t>
            </a:r>
            <a:r>
              <a:rPr lang="en-US" dirty="0">
                <a:solidFill>
                  <a:schemeClr val="tx2"/>
                </a:solidFill>
              </a:rPr>
              <a:t> weighted</a:t>
            </a:r>
          </a:p>
        </p:txBody>
      </p:sp>
      <p:sp>
        <p:nvSpPr>
          <p:cNvPr id="7" name="TextBox 6"/>
          <p:cNvSpPr txBox="1"/>
          <p:nvPr/>
        </p:nvSpPr>
        <p:spPr>
          <a:xfrm>
            <a:off x="505239" y="4522227"/>
            <a:ext cx="1600200" cy="369332"/>
          </a:xfrm>
          <a:prstGeom prst="rect">
            <a:avLst/>
          </a:prstGeom>
          <a:noFill/>
        </p:spPr>
        <p:txBody>
          <a:bodyPr wrap="square" rtlCol="0">
            <a:spAutoFit/>
          </a:bodyPr>
          <a:lstStyle/>
          <a:p>
            <a:r>
              <a:rPr lang="en-US" dirty="0"/>
              <a:t>Gabriel </a:t>
            </a:r>
            <a:r>
              <a:rPr lang="en-US" dirty="0">
                <a:solidFill>
                  <a:schemeClr val="tx2"/>
                </a:solidFill>
              </a:rPr>
              <a:t>graph</a:t>
            </a:r>
          </a:p>
        </p:txBody>
      </p:sp>
      <p:pic>
        <p:nvPicPr>
          <p:cNvPr id="8" name="Picture 7"/>
          <p:cNvPicPr>
            <a:picLocks noChangeAspect="1"/>
          </p:cNvPicPr>
          <p:nvPr/>
        </p:nvPicPr>
        <p:blipFill rotWithShape="1">
          <a:blip r:embed="rId4"/>
          <a:srcRect t="7143" r="2799"/>
          <a:stretch/>
        </p:blipFill>
        <p:spPr>
          <a:xfrm>
            <a:off x="3051796" y="1642008"/>
            <a:ext cx="6092204" cy="3615792"/>
          </a:xfrm>
          <a:prstGeom prst="rect">
            <a:avLst/>
          </a:prstGeom>
        </p:spPr>
      </p:pic>
      <p:sp>
        <p:nvSpPr>
          <p:cNvPr id="9" name="TextBox 8"/>
          <p:cNvSpPr txBox="1"/>
          <p:nvPr/>
        </p:nvSpPr>
        <p:spPr>
          <a:xfrm>
            <a:off x="7623313" y="6480395"/>
            <a:ext cx="1524000" cy="278060"/>
          </a:xfrm>
          <a:prstGeom prst="rect">
            <a:avLst/>
          </a:prstGeom>
          <a:noFill/>
        </p:spPr>
        <p:txBody>
          <a:bodyPr wrap="square" rtlCol="0">
            <a:spAutoFit/>
          </a:bodyPr>
          <a:lstStyle/>
          <a:p>
            <a:r>
              <a:rPr lang="en-US" sz="1200" dirty="0">
                <a:solidFill>
                  <a:schemeClr val="tx2"/>
                </a:solidFill>
              </a:rPr>
              <a:t>(Keller et al. 2013)</a:t>
            </a:r>
          </a:p>
        </p:txBody>
      </p:sp>
      <p:sp>
        <p:nvSpPr>
          <p:cNvPr id="10" name="TextBox 9"/>
          <p:cNvSpPr txBox="1"/>
          <p:nvPr/>
        </p:nvSpPr>
        <p:spPr>
          <a:xfrm>
            <a:off x="3834897" y="476799"/>
            <a:ext cx="4715009" cy="369332"/>
          </a:xfrm>
          <a:prstGeom prst="rect">
            <a:avLst/>
          </a:prstGeom>
          <a:noFill/>
        </p:spPr>
        <p:txBody>
          <a:bodyPr wrap="none" rtlCol="0">
            <a:spAutoFit/>
          </a:bodyPr>
          <a:lstStyle/>
          <a:p>
            <a:r>
              <a:rPr lang="en-US" dirty="0"/>
              <a:t>Landscape Genetics of Wetland Grasshopper</a:t>
            </a:r>
          </a:p>
        </p:txBody>
      </p:sp>
    </p:spTree>
    <p:extLst>
      <p:ext uri="{BB962C8B-B14F-4D97-AF65-F5344CB8AC3E}">
        <p14:creationId xmlns:p14="http://schemas.microsoft.com/office/powerpoint/2010/main" val="113916636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84"/>
          <p:cNvGrpSpPr/>
          <p:nvPr/>
        </p:nvGrpSpPr>
        <p:grpSpPr>
          <a:xfrm>
            <a:off x="5943600" y="1505965"/>
            <a:ext cx="3107032" cy="5123435"/>
            <a:chOff x="5640983" y="1600532"/>
            <a:chExt cx="2218466" cy="4276740"/>
          </a:xfrm>
        </p:grpSpPr>
        <p:pic>
          <p:nvPicPr>
            <p:cNvPr id="86" name="Picture 85" descr="ralu_n29_ge.jpg"/>
            <p:cNvPicPr>
              <a:picLocks noChangeAspect="1"/>
            </p:cNvPicPr>
            <p:nvPr/>
          </p:nvPicPr>
          <p:blipFill rotWithShape="1">
            <a:blip r:embed="rId3" cstate="print">
              <a:extLst>
                <a:ext uri="{28A0092B-C50C-407E-A947-70E740481C1C}">
                  <a14:useLocalDpi xmlns:a14="http://schemas.microsoft.com/office/drawing/2010/main" val="0"/>
                </a:ext>
              </a:extLst>
            </a:blip>
            <a:srcRect l="21085" r="17705"/>
            <a:stretch/>
          </p:blipFill>
          <p:spPr>
            <a:xfrm>
              <a:off x="5640983" y="1600532"/>
              <a:ext cx="2218466" cy="4276740"/>
            </a:xfrm>
            <a:prstGeom prst="rect">
              <a:avLst/>
            </a:prstGeom>
            <a:solidFill>
              <a:srgbClr val="92D050"/>
            </a:solidFill>
          </p:spPr>
        </p:pic>
        <p:sp>
          <p:nvSpPr>
            <p:cNvPr id="87" name="Rectangle 67"/>
            <p:cNvSpPr>
              <a:spLocks noChangeArrowheads="1"/>
            </p:cNvSpPr>
            <p:nvPr/>
          </p:nvSpPr>
          <p:spPr bwMode="auto">
            <a:xfrm>
              <a:off x="6242479" y="1909092"/>
              <a:ext cx="135399" cy="302039"/>
            </a:xfrm>
            <a:prstGeom prst="rect">
              <a:avLst/>
            </a:prstGeom>
            <a:noFill/>
            <a:ln w="9525">
              <a:noFill/>
              <a:miter lim="800000"/>
              <a:headEnd/>
              <a:tailEnd/>
            </a:ln>
          </p:spPr>
          <p:txBody>
            <a:bodyPr wrap="none">
              <a:spAutoFit/>
            </a:bodyPr>
            <a:lstStyle/>
            <a:p>
              <a:pPr eaLnBrk="1" fontAlgn="auto" hangingPunct="1">
                <a:spcBef>
                  <a:spcPts val="0"/>
                </a:spcBef>
                <a:spcAft>
                  <a:spcPts val="0"/>
                </a:spcAft>
              </a:pPr>
              <a:endParaRPr lang="en-US">
                <a:solidFill>
                  <a:prstClr val="black"/>
                </a:solidFill>
                <a:latin typeface="Calibri" pitchFamily="34" charset="0"/>
              </a:endParaRPr>
            </a:p>
          </p:txBody>
        </p:sp>
        <p:sp>
          <p:nvSpPr>
            <p:cNvPr id="88" name="Oval 87"/>
            <p:cNvSpPr/>
            <p:nvPr/>
          </p:nvSpPr>
          <p:spPr>
            <a:xfrm>
              <a:off x="6084168" y="1988840"/>
              <a:ext cx="157578" cy="175756"/>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89" name="Oval 88"/>
            <p:cNvSpPr/>
            <p:nvPr/>
          </p:nvSpPr>
          <p:spPr>
            <a:xfrm>
              <a:off x="6084897" y="2537900"/>
              <a:ext cx="157578" cy="175756"/>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0" name="Oval 89"/>
            <p:cNvSpPr/>
            <p:nvPr/>
          </p:nvSpPr>
          <p:spPr>
            <a:xfrm>
              <a:off x="6767734" y="1834874"/>
              <a:ext cx="157578" cy="175756"/>
            </a:xfrm>
            <a:prstGeom prst="ellipse">
              <a:avLst/>
            </a:prstGeom>
            <a:solidFill>
              <a:srgbClr val="00B0F0"/>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1" name="Oval 90"/>
            <p:cNvSpPr/>
            <p:nvPr/>
          </p:nvSpPr>
          <p:spPr>
            <a:xfrm>
              <a:off x="6715208" y="2362143"/>
              <a:ext cx="157578" cy="175756"/>
            </a:xfrm>
            <a:prstGeom prst="ellipse">
              <a:avLst/>
            </a:prstGeom>
            <a:solidFill>
              <a:srgbClr val="00B0F0"/>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2" name="Oval 91"/>
            <p:cNvSpPr/>
            <p:nvPr/>
          </p:nvSpPr>
          <p:spPr>
            <a:xfrm>
              <a:off x="7135416" y="2069216"/>
              <a:ext cx="157578" cy="1757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3" name="Oval 92"/>
            <p:cNvSpPr/>
            <p:nvPr/>
          </p:nvSpPr>
          <p:spPr>
            <a:xfrm>
              <a:off x="7292993" y="1893459"/>
              <a:ext cx="157578" cy="17575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4" name="Oval 93"/>
            <p:cNvSpPr/>
            <p:nvPr/>
          </p:nvSpPr>
          <p:spPr>
            <a:xfrm>
              <a:off x="7030364" y="2420729"/>
              <a:ext cx="157578" cy="175756"/>
            </a:xfrm>
            <a:prstGeom prst="ellipse">
              <a:avLst/>
            </a:prstGeom>
            <a:solidFill>
              <a:srgbClr val="55F729"/>
            </a:solidFill>
            <a:ln w="6350">
              <a:solidFill>
                <a:srgbClr val="008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5" name="Oval 94"/>
            <p:cNvSpPr/>
            <p:nvPr/>
          </p:nvSpPr>
          <p:spPr>
            <a:xfrm>
              <a:off x="7082890" y="2362143"/>
              <a:ext cx="157578" cy="175756"/>
            </a:xfrm>
            <a:prstGeom prst="ellipse">
              <a:avLst/>
            </a:prstGeom>
            <a:solidFill>
              <a:srgbClr val="55F729"/>
            </a:solidFill>
            <a:ln w="6350">
              <a:solidFill>
                <a:srgbClr val="008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6" name="Oval 95"/>
            <p:cNvSpPr/>
            <p:nvPr/>
          </p:nvSpPr>
          <p:spPr>
            <a:xfrm>
              <a:off x="7187942" y="2362143"/>
              <a:ext cx="157578" cy="175756"/>
            </a:xfrm>
            <a:prstGeom prst="ellipse">
              <a:avLst/>
            </a:prstGeom>
            <a:solidFill>
              <a:srgbClr val="55F729"/>
            </a:solidFill>
            <a:ln w="6350">
              <a:solidFill>
                <a:srgbClr val="008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7" name="Oval 96"/>
            <p:cNvSpPr/>
            <p:nvPr/>
          </p:nvSpPr>
          <p:spPr>
            <a:xfrm>
              <a:off x="7398045" y="2479314"/>
              <a:ext cx="157578" cy="175756"/>
            </a:xfrm>
            <a:prstGeom prst="ellipse">
              <a:avLst/>
            </a:prstGeom>
            <a:solidFill>
              <a:srgbClr val="55F729"/>
            </a:solidFill>
            <a:ln w="6350">
              <a:solidFill>
                <a:srgbClr val="008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8" name="Oval 97"/>
            <p:cNvSpPr/>
            <p:nvPr/>
          </p:nvSpPr>
          <p:spPr>
            <a:xfrm>
              <a:off x="6400053" y="3123754"/>
              <a:ext cx="157578" cy="175756"/>
            </a:xfrm>
            <a:prstGeom prst="ellipse">
              <a:avLst/>
            </a:prstGeom>
            <a:solidFill>
              <a:srgbClr val="92D050"/>
            </a:solid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9" name="Oval 98"/>
            <p:cNvSpPr/>
            <p:nvPr/>
          </p:nvSpPr>
          <p:spPr>
            <a:xfrm>
              <a:off x="6400053" y="3358096"/>
              <a:ext cx="157578" cy="175756"/>
            </a:xfrm>
            <a:prstGeom prst="ellipse">
              <a:avLst/>
            </a:prstGeom>
            <a:solidFill>
              <a:srgbClr val="92D050"/>
            </a:solid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00" name="Oval 99"/>
            <p:cNvSpPr/>
            <p:nvPr/>
          </p:nvSpPr>
          <p:spPr>
            <a:xfrm>
              <a:off x="6925312" y="3416682"/>
              <a:ext cx="157578" cy="175756"/>
            </a:xfrm>
            <a:prstGeom prst="ellipse">
              <a:avLst/>
            </a:prstGeom>
            <a:solidFill>
              <a:srgbClr val="FFFF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eaLnBrk="1" fontAlgn="auto" hangingPunct="1">
                <a:spcBef>
                  <a:spcPts val="0"/>
                </a:spcBef>
                <a:spcAft>
                  <a:spcPts val="0"/>
                </a:spcAft>
              </a:pPr>
              <a:endParaRPr lang="en-US" dirty="0">
                <a:solidFill>
                  <a:prstClr val="white"/>
                </a:solidFill>
              </a:endParaRPr>
            </a:p>
          </p:txBody>
        </p:sp>
        <p:sp>
          <p:nvSpPr>
            <p:cNvPr id="101" name="Oval 100"/>
            <p:cNvSpPr/>
            <p:nvPr/>
          </p:nvSpPr>
          <p:spPr>
            <a:xfrm>
              <a:off x="7082890" y="3651024"/>
              <a:ext cx="157578" cy="175756"/>
            </a:xfrm>
            <a:prstGeom prst="ellipse">
              <a:avLst/>
            </a:prstGeom>
            <a:solidFill>
              <a:srgbClr val="FFFF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02" name="Oval 101"/>
            <p:cNvSpPr/>
            <p:nvPr/>
          </p:nvSpPr>
          <p:spPr>
            <a:xfrm>
              <a:off x="6400053" y="3768195"/>
              <a:ext cx="157578" cy="175756"/>
            </a:xfrm>
            <a:prstGeom prst="ellipse">
              <a:avLst/>
            </a:prstGeom>
            <a:solidFill>
              <a:srgbClr val="CC00CC"/>
            </a:solidFill>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03" name="Oval 102"/>
            <p:cNvSpPr/>
            <p:nvPr/>
          </p:nvSpPr>
          <p:spPr>
            <a:xfrm>
              <a:off x="6610156" y="3709609"/>
              <a:ext cx="157578" cy="175756"/>
            </a:xfrm>
            <a:prstGeom prst="ellipse">
              <a:avLst/>
            </a:prstGeom>
            <a:solidFill>
              <a:srgbClr val="CC00CC"/>
            </a:solidFill>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04" name="Oval 103"/>
            <p:cNvSpPr/>
            <p:nvPr/>
          </p:nvSpPr>
          <p:spPr>
            <a:xfrm>
              <a:off x="6557630" y="3885366"/>
              <a:ext cx="157578" cy="175756"/>
            </a:xfrm>
            <a:prstGeom prst="ellipse">
              <a:avLst/>
            </a:prstGeom>
            <a:solidFill>
              <a:srgbClr val="CC00CC"/>
            </a:solidFill>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05" name="Oval 104"/>
            <p:cNvSpPr/>
            <p:nvPr/>
          </p:nvSpPr>
          <p:spPr>
            <a:xfrm>
              <a:off x="6715208" y="4002537"/>
              <a:ext cx="157578" cy="175756"/>
            </a:xfrm>
            <a:prstGeom prst="ellipse">
              <a:avLst/>
            </a:prstGeom>
            <a:solidFill>
              <a:srgbClr val="CC00CC"/>
            </a:solidFill>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06" name="Oval 105"/>
            <p:cNvSpPr/>
            <p:nvPr/>
          </p:nvSpPr>
          <p:spPr>
            <a:xfrm>
              <a:off x="6557630" y="4103921"/>
              <a:ext cx="157578" cy="175756"/>
            </a:xfrm>
            <a:prstGeom prst="ellipse">
              <a:avLst/>
            </a:prstGeom>
            <a:solidFill>
              <a:srgbClr val="CC00CC"/>
            </a:solidFill>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07" name="Oval 106"/>
            <p:cNvSpPr/>
            <p:nvPr/>
          </p:nvSpPr>
          <p:spPr>
            <a:xfrm>
              <a:off x="6662682" y="4354050"/>
              <a:ext cx="157578" cy="175756"/>
            </a:xfrm>
            <a:prstGeom prst="ellipse">
              <a:avLst/>
            </a:prstGeom>
            <a:solidFill>
              <a:srgbClr val="CC00CC"/>
            </a:solidFill>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08" name="Oval 107"/>
            <p:cNvSpPr/>
            <p:nvPr/>
          </p:nvSpPr>
          <p:spPr>
            <a:xfrm>
              <a:off x="6662682" y="4588391"/>
              <a:ext cx="157578" cy="175756"/>
            </a:xfrm>
            <a:prstGeom prst="ellipse">
              <a:avLst/>
            </a:prstGeom>
            <a:solidFill>
              <a:srgbClr val="CC00CC"/>
            </a:solidFill>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09" name="Oval 108"/>
            <p:cNvSpPr/>
            <p:nvPr/>
          </p:nvSpPr>
          <p:spPr>
            <a:xfrm>
              <a:off x="6767734" y="4705562"/>
              <a:ext cx="157578" cy="175756"/>
            </a:xfrm>
            <a:prstGeom prst="ellipse">
              <a:avLst/>
            </a:prstGeom>
            <a:solidFill>
              <a:srgbClr val="CC00CC"/>
            </a:solidFill>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10" name="Oval 109"/>
            <p:cNvSpPr/>
            <p:nvPr/>
          </p:nvSpPr>
          <p:spPr>
            <a:xfrm>
              <a:off x="6242475" y="4939904"/>
              <a:ext cx="157578" cy="175756"/>
            </a:xfrm>
            <a:prstGeom prst="ellipse">
              <a:avLst/>
            </a:prstGeom>
            <a:solidFill>
              <a:srgbClr val="CC00CC"/>
            </a:solidFill>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11" name="Oval 110"/>
            <p:cNvSpPr/>
            <p:nvPr/>
          </p:nvSpPr>
          <p:spPr>
            <a:xfrm>
              <a:off x="6400053" y="4764148"/>
              <a:ext cx="157578" cy="175756"/>
            </a:xfrm>
            <a:prstGeom prst="ellipse">
              <a:avLst/>
            </a:prstGeom>
            <a:solidFill>
              <a:srgbClr val="FFC000"/>
            </a:solidFill>
            <a:ln>
              <a:solidFill>
                <a:srgbClr val="FFC000"/>
              </a:solidFill>
            </a:ln>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12" name="Oval 111"/>
            <p:cNvSpPr/>
            <p:nvPr/>
          </p:nvSpPr>
          <p:spPr>
            <a:xfrm>
              <a:off x="6557630" y="4939904"/>
              <a:ext cx="157578" cy="175756"/>
            </a:xfrm>
            <a:prstGeom prst="ellipse">
              <a:avLst/>
            </a:prstGeom>
            <a:solidFill>
              <a:srgbClr val="FFC000"/>
            </a:solidFill>
            <a:ln>
              <a:solidFill>
                <a:srgbClr val="FFC000"/>
              </a:solidFill>
            </a:ln>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13" name="Oval 112"/>
            <p:cNvSpPr/>
            <p:nvPr/>
          </p:nvSpPr>
          <p:spPr>
            <a:xfrm>
              <a:off x="6400053" y="5115661"/>
              <a:ext cx="157578" cy="175756"/>
            </a:xfrm>
            <a:prstGeom prst="ellipse">
              <a:avLst/>
            </a:prstGeom>
            <a:solidFill>
              <a:srgbClr val="FFC000"/>
            </a:solidFill>
            <a:ln>
              <a:solidFill>
                <a:srgbClr val="FFC000"/>
              </a:solidFill>
            </a:ln>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14" name="Oval 113"/>
            <p:cNvSpPr/>
            <p:nvPr/>
          </p:nvSpPr>
          <p:spPr>
            <a:xfrm>
              <a:off x="6242475" y="5232832"/>
              <a:ext cx="157578" cy="175756"/>
            </a:xfrm>
            <a:prstGeom prst="ellipse">
              <a:avLst/>
            </a:prstGeom>
            <a:solidFill>
              <a:srgbClr val="FFC000"/>
            </a:solidFill>
            <a:ln>
              <a:solidFill>
                <a:srgbClr val="FFC000"/>
              </a:solidFill>
            </a:ln>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15" name="Oval 114"/>
            <p:cNvSpPr/>
            <p:nvPr/>
          </p:nvSpPr>
          <p:spPr>
            <a:xfrm>
              <a:off x="6084897" y="5174246"/>
              <a:ext cx="157578" cy="175756"/>
            </a:xfrm>
            <a:prstGeom prst="ellipse">
              <a:avLst/>
            </a:prstGeom>
            <a:solidFill>
              <a:srgbClr val="FFC000"/>
            </a:solidFill>
            <a:ln>
              <a:solidFill>
                <a:srgbClr val="FFC000"/>
              </a:solidFill>
            </a:ln>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16" name="Oval 115"/>
            <p:cNvSpPr/>
            <p:nvPr/>
          </p:nvSpPr>
          <p:spPr>
            <a:xfrm>
              <a:off x="6400053" y="5467174"/>
              <a:ext cx="157578" cy="175756"/>
            </a:xfrm>
            <a:prstGeom prst="ellipse">
              <a:avLst/>
            </a:prstGeom>
            <a:solidFill>
              <a:srgbClr val="FFC000"/>
            </a:solidFill>
            <a:ln>
              <a:solidFill>
                <a:srgbClr val="FFC000"/>
              </a:solidFill>
            </a:ln>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sp>
          <p:nvSpPr>
            <p:cNvPr id="117" name="Oval 116"/>
            <p:cNvSpPr/>
            <p:nvPr/>
          </p:nvSpPr>
          <p:spPr>
            <a:xfrm>
              <a:off x="6228184" y="4941168"/>
              <a:ext cx="157578" cy="175756"/>
            </a:xfrm>
            <a:prstGeom prst="ellipse">
              <a:avLst/>
            </a:prstGeom>
            <a:solidFill>
              <a:srgbClr val="FFC000"/>
            </a:solidFill>
            <a:ln>
              <a:solidFill>
                <a:srgbClr val="FFC000"/>
              </a:solidFill>
            </a:ln>
          </p:spPr>
          <p:style>
            <a:lnRef idx="1">
              <a:schemeClr val="dk1"/>
            </a:lnRef>
            <a:fillRef idx="2">
              <a:schemeClr val="dk1"/>
            </a:fillRef>
            <a:effectRef idx="1">
              <a:schemeClr val="dk1"/>
            </a:effectRef>
            <a:fontRef idx="minor">
              <a:schemeClr val="dk1"/>
            </a:fontRef>
          </p:style>
          <p:txBody>
            <a:bodyPr rtlCol="0" anchor="ctr"/>
            <a:lstStyle/>
            <a:p>
              <a:pPr algn="ctr" eaLnBrk="1" fontAlgn="auto" hangingPunct="1">
                <a:spcBef>
                  <a:spcPts val="0"/>
                </a:spcBef>
                <a:spcAft>
                  <a:spcPts val="0"/>
                </a:spcAft>
              </a:pPr>
              <a:endParaRPr lang="en-US">
                <a:solidFill>
                  <a:prstClr val="black"/>
                </a:solidFill>
              </a:endParaRPr>
            </a:p>
          </p:txBody>
        </p:sp>
      </p:grpSp>
      <p:sp>
        <p:nvSpPr>
          <p:cNvPr id="2" name="Title 1"/>
          <p:cNvSpPr>
            <a:spLocks noGrp="1"/>
          </p:cNvSpPr>
          <p:nvPr>
            <p:ph type="ctrTitle"/>
          </p:nvPr>
        </p:nvSpPr>
        <p:spPr>
          <a:xfrm>
            <a:off x="28600" y="34712"/>
            <a:ext cx="9144000" cy="780194"/>
          </a:xfrm>
        </p:spPr>
        <p:txBody>
          <a:bodyPr>
            <a:normAutofit fontScale="90000"/>
          </a:bodyPr>
          <a:lstStyle/>
          <a:p>
            <a:pPr algn="ctr"/>
            <a:r>
              <a:rPr lang="en-CA" sz="3200" b="0" dirty="0">
                <a:latin typeface="Calibri" pitchFamily="34" charset="0"/>
                <a:cs typeface="Calibri" pitchFamily="34" charset="0"/>
              </a:rPr>
              <a:t>Sensitivity Analysis of Spatial Genetic Networks </a:t>
            </a:r>
            <a:r>
              <a:rPr lang="en-CA" sz="3200" dirty="0">
                <a:latin typeface="Calibri" pitchFamily="34" charset="0"/>
                <a:cs typeface="Calibri" pitchFamily="34" charset="0"/>
              </a:rPr>
              <a:t>(DGS 2010)</a:t>
            </a:r>
            <a:br>
              <a:rPr lang="en-CA" sz="2800" b="0" dirty="0">
                <a:latin typeface="Calibri" pitchFamily="34" charset="0"/>
                <a:cs typeface="Calibri" pitchFamily="34" charset="0"/>
              </a:rPr>
            </a:br>
            <a:endParaRPr lang="en-CA" sz="2800" b="0" dirty="0">
              <a:latin typeface="Calibri" pitchFamily="34" charset="0"/>
              <a:cs typeface="Calibri" pitchFamily="34" charset="0"/>
            </a:endParaRPr>
          </a:p>
        </p:txBody>
      </p:sp>
      <p:sp>
        <p:nvSpPr>
          <p:cNvPr id="13" name="Text Box 11"/>
          <p:cNvSpPr txBox="1">
            <a:spLocks noChangeArrowheads="1"/>
          </p:cNvSpPr>
          <p:nvPr/>
        </p:nvSpPr>
        <p:spPr bwMode="auto">
          <a:xfrm>
            <a:off x="2251793" y="510979"/>
            <a:ext cx="4654479" cy="307777"/>
          </a:xfrm>
          <a:prstGeom prst="rect">
            <a:avLst/>
          </a:prstGeom>
          <a:noFill/>
          <a:ln w="9525">
            <a:noFill/>
            <a:miter lim="800000"/>
            <a:headEnd/>
            <a:tailEnd/>
          </a:ln>
        </p:spPr>
        <p:txBody>
          <a:bodyPr wrap="square">
            <a:spAutoFit/>
          </a:bodyPr>
          <a:lstStyle/>
          <a:p>
            <a:pPr>
              <a:spcBef>
                <a:spcPct val="50000"/>
              </a:spcBef>
            </a:pPr>
            <a:r>
              <a:rPr lang="en-US" sz="1400" dirty="0">
                <a:solidFill>
                  <a:prstClr val="black"/>
                </a:solidFill>
              </a:rPr>
              <a:t>(Naujokaitis-Lewis et al. 2013; Conservation Genetics)</a:t>
            </a:r>
          </a:p>
        </p:txBody>
      </p:sp>
      <p:sp>
        <p:nvSpPr>
          <p:cNvPr id="4" name="Subtitle 3"/>
          <p:cNvSpPr>
            <a:spLocks noGrp="1"/>
          </p:cNvSpPr>
          <p:nvPr>
            <p:ph type="subTitle" idx="1"/>
          </p:nvPr>
        </p:nvSpPr>
        <p:spPr/>
        <p:txBody>
          <a:bodyPr/>
          <a:lstStyle/>
          <a:p>
            <a:endParaRPr lang="en-US" dirty="0"/>
          </a:p>
        </p:txBody>
      </p:sp>
      <p:grpSp>
        <p:nvGrpSpPr>
          <p:cNvPr id="17" name="Group 16"/>
          <p:cNvGrpSpPr/>
          <p:nvPr/>
        </p:nvGrpSpPr>
        <p:grpSpPr>
          <a:xfrm>
            <a:off x="3766592" y="1894506"/>
            <a:ext cx="1797920" cy="2157960"/>
            <a:chOff x="6084168" y="3861048"/>
            <a:chExt cx="1797920" cy="2157960"/>
          </a:xfrm>
        </p:grpSpPr>
        <p:sp>
          <p:nvSpPr>
            <p:cNvPr id="18" name="Oval 17"/>
            <p:cNvSpPr/>
            <p:nvPr/>
          </p:nvSpPr>
          <p:spPr>
            <a:xfrm>
              <a:off x="7020272" y="3861048"/>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2</a:t>
              </a:r>
            </a:p>
          </p:txBody>
        </p:sp>
        <p:sp>
          <p:nvSpPr>
            <p:cNvPr id="23" name="Oval 22"/>
            <p:cNvSpPr/>
            <p:nvPr/>
          </p:nvSpPr>
          <p:spPr>
            <a:xfrm>
              <a:off x="6084168" y="5733256"/>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6</a:t>
              </a:r>
            </a:p>
          </p:txBody>
        </p:sp>
        <p:sp>
          <p:nvSpPr>
            <p:cNvPr id="24" name="Oval 23"/>
            <p:cNvSpPr/>
            <p:nvPr/>
          </p:nvSpPr>
          <p:spPr>
            <a:xfrm>
              <a:off x="6948264" y="5301208"/>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5</a:t>
              </a:r>
            </a:p>
          </p:txBody>
        </p:sp>
        <p:sp>
          <p:nvSpPr>
            <p:cNvPr id="25" name="Oval 24"/>
            <p:cNvSpPr/>
            <p:nvPr/>
          </p:nvSpPr>
          <p:spPr>
            <a:xfrm>
              <a:off x="6660232" y="4509120"/>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4</a:t>
              </a:r>
            </a:p>
          </p:txBody>
        </p:sp>
        <p:sp>
          <p:nvSpPr>
            <p:cNvPr id="26" name="Oval 25"/>
            <p:cNvSpPr/>
            <p:nvPr/>
          </p:nvSpPr>
          <p:spPr>
            <a:xfrm>
              <a:off x="7596336" y="4365104"/>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3</a:t>
              </a:r>
            </a:p>
          </p:txBody>
        </p:sp>
        <p:sp>
          <p:nvSpPr>
            <p:cNvPr id="27" name="Oval 26"/>
            <p:cNvSpPr/>
            <p:nvPr/>
          </p:nvSpPr>
          <p:spPr>
            <a:xfrm>
              <a:off x="6156176" y="3933056"/>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1</a:t>
              </a:r>
            </a:p>
          </p:txBody>
        </p:sp>
        <p:cxnSp>
          <p:nvCxnSpPr>
            <p:cNvPr id="28" name="Straight Connector 27"/>
            <p:cNvCxnSpPr>
              <a:stCxn id="27" idx="5"/>
              <a:endCxn id="25" idx="1"/>
            </p:cNvCxnSpPr>
            <p:nvPr/>
          </p:nvCxnSpPr>
          <p:spPr>
            <a:xfrm rot="16200000" flipH="1">
              <a:off x="6357078" y="4219964"/>
              <a:ext cx="374006" cy="288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5" idx="7"/>
              <a:endCxn id="18" idx="4"/>
            </p:cNvCxnSpPr>
            <p:nvPr/>
          </p:nvCxnSpPr>
          <p:spPr>
            <a:xfrm rot="5400000" flipH="1" flipV="1">
              <a:off x="6831559" y="4219379"/>
              <a:ext cx="404167" cy="2590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5" idx="6"/>
              <a:endCxn id="26" idx="2"/>
            </p:cNvCxnSpPr>
            <p:nvPr/>
          </p:nvCxnSpPr>
          <p:spPr>
            <a:xfrm flipV="1">
              <a:off x="6945984" y="4507980"/>
              <a:ext cx="650352"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5" idx="4"/>
              <a:endCxn id="24" idx="1"/>
            </p:cNvCxnSpPr>
            <p:nvPr/>
          </p:nvCxnSpPr>
          <p:spPr>
            <a:xfrm rot="16200000" flipH="1">
              <a:off x="6622518" y="4975461"/>
              <a:ext cx="548183" cy="1870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3" idx="6"/>
              <a:endCxn id="24" idx="3"/>
            </p:cNvCxnSpPr>
            <p:nvPr/>
          </p:nvCxnSpPr>
          <p:spPr>
            <a:xfrm flipV="1">
              <a:off x="6369920" y="5545113"/>
              <a:ext cx="620191" cy="331019"/>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1662594" y="1894506"/>
            <a:ext cx="1797920" cy="2157960"/>
            <a:chOff x="2267744" y="3933056"/>
            <a:chExt cx="1797920" cy="2157960"/>
          </a:xfrm>
        </p:grpSpPr>
        <p:grpSp>
          <p:nvGrpSpPr>
            <p:cNvPr id="34" name="Group 29"/>
            <p:cNvGrpSpPr/>
            <p:nvPr/>
          </p:nvGrpSpPr>
          <p:grpSpPr>
            <a:xfrm>
              <a:off x="2267744" y="3933056"/>
              <a:ext cx="1797920" cy="2157960"/>
              <a:chOff x="6084168" y="3861048"/>
              <a:chExt cx="1797920" cy="2157960"/>
            </a:xfrm>
          </p:grpSpPr>
          <p:sp>
            <p:nvSpPr>
              <p:cNvPr id="45" name="Oval 44"/>
              <p:cNvSpPr/>
              <p:nvPr/>
            </p:nvSpPr>
            <p:spPr>
              <a:xfrm>
                <a:off x="7020272" y="3861048"/>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2</a:t>
                </a:r>
              </a:p>
            </p:txBody>
          </p:sp>
          <p:sp>
            <p:nvSpPr>
              <p:cNvPr id="46" name="Oval 45"/>
              <p:cNvSpPr/>
              <p:nvPr/>
            </p:nvSpPr>
            <p:spPr>
              <a:xfrm>
                <a:off x="6084168" y="5733256"/>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6</a:t>
                </a:r>
              </a:p>
            </p:txBody>
          </p:sp>
          <p:sp>
            <p:nvSpPr>
              <p:cNvPr id="47" name="Oval 46"/>
              <p:cNvSpPr/>
              <p:nvPr/>
            </p:nvSpPr>
            <p:spPr>
              <a:xfrm>
                <a:off x="6948264" y="5301208"/>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5</a:t>
                </a:r>
              </a:p>
            </p:txBody>
          </p:sp>
          <p:sp>
            <p:nvSpPr>
              <p:cNvPr id="48" name="Oval 47"/>
              <p:cNvSpPr/>
              <p:nvPr/>
            </p:nvSpPr>
            <p:spPr>
              <a:xfrm>
                <a:off x="6660232" y="4509120"/>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4</a:t>
                </a:r>
              </a:p>
            </p:txBody>
          </p:sp>
          <p:sp>
            <p:nvSpPr>
              <p:cNvPr id="49" name="Oval 48"/>
              <p:cNvSpPr/>
              <p:nvPr/>
            </p:nvSpPr>
            <p:spPr>
              <a:xfrm>
                <a:off x="7596336" y="4365104"/>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3</a:t>
                </a:r>
              </a:p>
            </p:txBody>
          </p:sp>
          <p:sp>
            <p:nvSpPr>
              <p:cNvPr id="50" name="Oval 49"/>
              <p:cNvSpPr/>
              <p:nvPr/>
            </p:nvSpPr>
            <p:spPr>
              <a:xfrm>
                <a:off x="6156176" y="3933056"/>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1</a:t>
                </a:r>
              </a:p>
            </p:txBody>
          </p:sp>
          <p:cxnSp>
            <p:nvCxnSpPr>
              <p:cNvPr id="51" name="Straight Connector 50"/>
              <p:cNvCxnSpPr>
                <a:stCxn id="50" idx="5"/>
                <a:endCxn id="48" idx="1"/>
              </p:cNvCxnSpPr>
              <p:nvPr/>
            </p:nvCxnSpPr>
            <p:spPr>
              <a:xfrm rot="16200000" flipH="1">
                <a:off x="6357078" y="4219964"/>
                <a:ext cx="374006" cy="288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8" idx="7"/>
                <a:endCxn id="45" idx="3"/>
              </p:cNvCxnSpPr>
              <p:nvPr/>
            </p:nvCxnSpPr>
            <p:spPr>
              <a:xfrm rot="5400000" flipH="1" flipV="1">
                <a:off x="6760121" y="4248969"/>
                <a:ext cx="446014" cy="1579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8" idx="6"/>
                <a:endCxn id="49" idx="2"/>
              </p:cNvCxnSpPr>
              <p:nvPr/>
            </p:nvCxnSpPr>
            <p:spPr>
              <a:xfrm flipV="1">
                <a:off x="6945984" y="4507980"/>
                <a:ext cx="650352"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8" idx="4"/>
                <a:endCxn id="47" idx="1"/>
              </p:cNvCxnSpPr>
              <p:nvPr/>
            </p:nvCxnSpPr>
            <p:spPr>
              <a:xfrm rot="16200000" flipH="1">
                <a:off x="6622518" y="4975461"/>
                <a:ext cx="548183" cy="1870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6" idx="6"/>
                <a:endCxn id="47" idx="3"/>
              </p:cNvCxnSpPr>
              <p:nvPr/>
            </p:nvCxnSpPr>
            <p:spPr>
              <a:xfrm flipV="1">
                <a:off x="6369920" y="5545113"/>
                <a:ext cx="620191" cy="331019"/>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50" idx="6"/>
              <a:endCxn id="45" idx="2"/>
            </p:cNvCxnSpPr>
            <p:nvPr/>
          </p:nvCxnSpPr>
          <p:spPr>
            <a:xfrm flipV="1">
              <a:off x="2625504" y="4075932"/>
              <a:ext cx="578344" cy="7200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7" idx="1"/>
              <a:endCxn id="50" idx="5"/>
            </p:cNvCxnSpPr>
            <p:nvPr/>
          </p:nvCxnSpPr>
          <p:spPr>
            <a:xfrm rot="16200000" flipV="1">
              <a:off x="2295625" y="4537001"/>
              <a:ext cx="1166094" cy="5900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6" idx="0"/>
              <a:endCxn id="50" idx="5"/>
            </p:cNvCxnSpPr>
            <p:nvPr/>
          </p:nvCxnSpPr>
          <p:spPr>
            <a:xfrm rot="5400000" flipH="1" flipV="1">
              <a:off x="1718991" y="4940599"/>
              <a:ext cx="1556295" cy="17303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50" idx="5"/>
              <a:endCxn id="49" idx="1"/>
            </p:cNvCxnSpPr>
            <p:nvPr/>
          </p:nvCxnSpPr>
          <p:spPr>
            <a:xfrm rot="16200000" flipH="1">
              <a:off x="3087713" y="3744913"/>
              <a:ext cx="229990" cy="12381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49" idx="1"/>
              <a:endCxn id="45" idx="4"/>
            </p:cNvCxnSpPr>
            <p:nvPr/>
          </p:nvCxnSpPr>
          <p:spPr>
            <a:xfrm rot="16200000" flipV="1">
              <a:off x="3454167" y="4111366"/>
              <a:ext cx="260151" cy="47503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45" idx="4"/>
              <a:endCxn id="47" idx="1"/>
            </p:cNvCxnSpPr>
            <p:nvPr/>
          </p:nvCxnSpPr>
          <p:spPr>
            <a:xfrm rot="5400000">
              <a:off x="2662079" y="4730417"/>
              <a:ext cx="1196255" cy="17303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5" idx="4"/>
              <a:endCxn id="46" idx="7"/>
            </p:cNvCxnSpPr>
            <p:nvPr/>
          </p:nvCxnSpPr>
          <p:spPr>
            <a:xfrm rot="5400000">
              <a:off x="2115036" y="4615422"/>
              <a:ext cx="1628303" cy="8350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9" idx="3"/>
              <a:endCxn id="47" idx="7"/>
            </p:cNvCxnSpPr>
            <p:nvPr/>
          </p:nvCxnSpPr>
          <p:spPr>
            <a:xfrm rot="5400000">
              <a:off x="3231729" y="4825033"/>
              <a:ext cx="734046" cy="4460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9" idx="3"/>
              <a:endCxn id="46" idx="7"/>
            </p:cNvCxnSpPr>
            <p:nvPr/>
          </p:nvCxnSpPr>
          <p:spPr>
            <a:xfrm rot="5400000">
              <a:off x="2583657" y="4609009"/>
              <a:ext cx="1166094" cy="131011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1590586" y="4414786"/>
            <a:ext cx="1797920" cy="2157960"/>
            <a:chOff x="755576" y="4367384"/>
            <a:chExt cx="1797920" cy="2157960"/>
          </a:xfrm>
        </p:grpSpPr>
        <p:sp>
          <p:nvSpPr>
            <p:cNvPr id="57" name="Oval 56"/>
            <p:cNvSpPr/>
            <p:nvPr/>
          </p:nvSpPr>
          <p:spPr>
            <a:xfrm>
              <a:off x="1691680" y="4367384"/>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2</a:t>
              </a:r>
            </a:p>
          </p:txBody>
        </p:sp>
        <p:sp>
          <p:nvSpPr>
            <p:cNvPr id="58" name="Oval 57"/>
            <p:cNvSpPr/>
            <p:nvPr/>
          </p:nvSpPr>
          <p:spPr>
            <a:xfrm>
              <a:off x="755576" y="6239592"/>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6</a:t>
              </a:r>
            </a:p>
          </p:txBody>
        </p:sp>
        <p:sp>
          <p:nvSpPr>
            <p:cNvPr id="59" name="Oval 58"/>
            <p:cNvSpPr/>
            <p:nvPr/>
          </p:nvSpPr>
          <p:spPr>
            <a:xfrm>
              <a:off x="1619672" y="5807544"/>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5</a:t>
              </a:r>
            </a:p>
          </p:txBody>
        </p:sp>
        <p:sp>
          <p:nvSpPr>
            <p:cNvPr id="60" name="Oval 59"/>
            <p:cNvSpPr/>
            <p:nvPr/>
          </p:nvSpPr>
          <p:spPr>
            <a:xfrm>
              <a:off x="1331640" y="5015456"/>
              <a:ext cx="285752" cy="28575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4</a:t>
              </a:r>
            </a:p>
          </p:txBody>
        </p:sp>
        <p:sp>
          <p:nvSpPr>
            <p:cNvPr id="61" name="Oval 60"/>
            <p:cNvSpPr/>
            <p:nvPr/>
          </p:nvSpPr>
          <p:spPr>
            <a:xfrm>
              <a:off x="2267744" y="4871440"/>
              <a:ext cx="285752" cy="28575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3</a:t>
              </a:r>
            </a:p>
          </p:txBody>
        </p:sp>
        <p:sp>
          <p:nvSpPr>
            <p:cNvPr id="62" name="Oval 61"/>
            <p:cNvSpPr/>
            <p:nvPr/>
          </p:nvSpPr>
          <p:spPr>
            <a:xfrm>
              <a:off x="827584" y="4439392"/>
              <a:ext cx="285752" cy="28575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1</a:t>
              </a:r>
            </a:p>
          </p:txBody>
        </p:sp>
        <p:cxnSp>
          <p:nvCxnSpPr>
            <p:cNvPr id="63" name="Straight Connector 62"/>
            <p:cNvCxnSpPr>
              <a:stCxn id="58" idx="6"/>
              <a:endCxn id="59" idx="3"/>
            </p:cNvCxnSpPr>
            <p:nvPr/>
          </p:nvCxnSpPr>
          <p:spPr>
            <a:xfrm flipV="1">
              <a:off x="1041328" y="6051449"/>
              <a:ext cx="620191" cy="331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1" idx="1"/>
              <a:endCxn id="57" idx="4"/>
            </p:cNvCxnSpPr>
            <p:nvPr/>
          </p:nvCxnSpPr>
          <p:spPr>
            <a:xfrm rot="16200000" flipV="1">
              <a:off x="1941999" y="4545694"/>
              <a:ext cx="260151" cy="47503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7" idx="4"/>
              <a:endCxn id="59" idx="1"/>
            </p:cNvCxnSpPr>
            <p:nvPr/>
          </p:nvCxnSpPr>
          <p:spPr>
            <a:xfrm rot="5400000">
              <a:off x="1149911" y="5164745"/>
              <a:ext cx="1196255" cy="17303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7" idx="4"/>
              <a:endCxn id="58" idx="7"/>
            </p:cNvCxnSpPr>
            <p:nvPr/>
          </p:nvCxnSpPr>
          <p:spPr>
            <a:xfrm rot="5400000">
              <a:off x="602868" y="5049750"/>
              <a:ext cx="1628303" cy="8350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1" idx="3"/>
              <a:endCxn id="59" idx="7"/>
            </p:cNvCxnSpPr>
            <p:nvPr/>
          </p:nvCxnSpPr>
          <p:spPr>
            <a:xfrm rot="5400000">
              <a:off x="1719561" y="5259361"/>
              <a:ext cx="734046" cy="4460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1" idx="3"/>
              <a:endCxn id="58" idx="7"/>
            </p:cNvCxnSpPr>
            <p:nvPr/>
          </p:nvCxnSpPr>
          <p:spPr>
            <a:xfrm rot="5400000">
              <a:off x="1071489" y="5043337"/>
              <a:ext cx="1166094" cy="131011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3766592" y="4414786"/>
            <a:ext cx="1797920" cy="2157960"/>
            <a:chOff x="6662512" y="4151360"/>
            <a:chExt cx="1797920" cy="2157960"/>
          </a:xfrm>
        </p:grpSpPr>
        <p:grpSp>
          <p:nvGrpSpPr>
            <p:cNvPr id="70" name="Group 69"/>
            <p:cNvGrpSpPr/>
            <p:nvPr/>
          </p:nvGrpSpPr>
          <p:grpSpPr>
            <a:xfrm>
              <a:off x="6662512" y="4151360"/>
              <a:ext cx="1797920" cy="2157960"/>
              <a:chOff x="2774080" y="4295376"/>
              <a:chExt cx="1797920" cy="2157960"/>
            </a:xfrm>
          </p:grpSpPr>
          <p:sp>
            <p:nvSpPr>
              <p:cNvPr id="74" name="Oval 73"/>
              <p:cNvSpPr/>
              <p:nvPr/>
            </p:nvSpPr>
            <p:spPr>
              <a:xfrm>
                <a:off x="3710184" y="4295376"/>
                <a:ext cx="285752" cy="285752"/>
              </a:xfrm>
              <a:prstGeom prst="ellipse">
                <a:avLst/>
              </a:prstGeom>
              <a:solidFill>
                <a:schemeClr val="accent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2</a:t>
                </a:r>
              </a:p>
            </p:txBody>
          </p:sp>
          <p:sp>
            <p:nvSpPr>
              <p:cNvPr id="75" name="Oval 74"/>
              <p:cNvSpPr/>
              <p:nvPr/>
            </p:nvSpPr>
            <p:spPr>
              <a:xfrm>
                <a:off x="2774080" y="6167584"/>
                <a:ext cx="285752" cy="285752"/>
              </a:xfrm>
              <a:prstGeom prst="ellipse">
                <a:avLst/>
              </a:prstGeom>
              <a:solidFill>
                <a:schemeClr val="accent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6</a:t>
                </a:r>
              </a:p>
            </p:txBody>
          </p:sp>
          <p:sp>
            <p:nvSpPr>
              <p:cNvPr id="76" name="Oval 75"/>
              <p:cNvSpPr/>
              <p:nvPr/>
            </p:nvSpPr>
            <p:spPr>
              <a:xfrm>
                <a:off x="3638176" y="5735536"/>
                <a:ext cx="285752" cy="285752"/>
              </a:xfrm>
              <a:prstGeom prst="ellipse">
                <a:avLst/>
              </a:prstGeom>
              <a:solidFill>
                <a:schemeClr val="accent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5</a:t>
                </a:r>
              </a:p>
            </p:txBody>
          </p:sp>
          <p:sp>
            <p:nvSpPr>
              <p:cNvPr id="77" name="Oval 76"/>
              <p:cNvSpPr/>
              <p:nvPr/>
            </p:nvSpPr>
            <p:spPr>
              <a:xfrm>
                <a:off x="3350144" y="4943448"/>
                <a:ext cx="285752" cy="285752"/>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4</a:t>
                </a:r>
              </a:p>
            </p:txBody>
          </p:sp>
          <p:sp>
            <p:nvSpPr>
              <p:cNvPr id="78" name="Oval 77"/>
              <p:cNvSpPr/>
              <p:nvPr/>
            </p:nvSpPr>
            <p:spPr>
              <a:xfrm>
                <a:off x="4286248" y="4799432"/>
                <a:ext cx="285752" cy="285752"/>
              </a:xfrm>
              <a:prstGeom prst="ellipse">
                <a:avLst/>
              </a:prstGeom>
              <a:solidFill>
                <a:schemeClr val="accent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3</a:t>
                </a:r>
              </a:p>
            </p:txBody>
          </p:sp>
          <p:sp>
            <p:nvSpPr>
              <p:cNvPr id="79" name="Oval 78"/>
              <p:cNvSpPr/>
              <p:nvPr/>
            </p:nvSpPr>
            <p:spPr>
              <a:xfrm>
                <a:off x="2846088" y="4367384"/>
                <a:ext cx="285752" cy="285752"/>
              </a:xfrm>
              <a:prstGeom prst="ellips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b="1" dirty="0">
                    <a:solidFill>
                      <a:prstClr val="black"/>
                    </a:solidFill>
                  </a:rPr>
                  <a:t>1</a:t>
                </a:r>
              </a:p>
            </p:txBody>
          </p:sp>
        </p:grpSp>
        <p:cxnSp>
          <p:nvCxnSpPr>
            <p:cNvPr id="71" name="Straight Connector 70"/>
            <p:cNvCxnSpPr>
              <a:stCxn id="78" idx="1"/>
              <a:endCxn id="74" idx="4"/>
            </p:cNvCxnSpPr>
            <p:nvPr/>
          </p:nvCxnSpPr>
          <p:spPr>
            <a:xfrm rot="16200000" flipV="1">
              <a:off x="7848935" y="4329670"/>
              <a:ext cx="260151" cy="47503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76" idx="7"/>
              <a:endCxn id="78" idx="4"/>
            </p:cNvCxnSpPr>
            <p:nvPr/>
          </p:nvCxnSpPr>
          <p:spPr>
            <a:xfrm rot="5400000" flipH="1" flipV="1">
              <a:off x="7697935" y="5013747"/>
              <a:ext cx="692199" cy="5470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5" idx="6"/>
              <a:endCxn id="76" idx="3"/>
            </p:cNvCxnSpPr>
            <p:nvPr/>
          </p:nvCxnSpPr>
          <p:spPr>
            <a:xfrm flipV="1">
              <a:off x="6948264" y="5835425"/>
              <a:ext cx="620191" cy="331019"/>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80" name="Straight Connector 79"/>
          <p:cNvCxnSpPr/>
          <p:nvPr/>
        </p:nvCxnSpPr>
        <p:spPr>
          <a:xfrm>
            <a:off x="1390328" y="4236958"/>
            <a:ext cx="42484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1086530" y="4124474"/>
            <a:ext cx="4896544"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81880" y="4038600"/>
            <a:ext cx="1872208" cy="400110"/>
          </a:xfrm>
          <a:prstGeom prst="rect">
            <a:avLst/>
          </a:prstGeom>
          <a:noFill/>
        </p:spPr>
        <p:txBody>
          <a:bodyPr wrap="square" rtlCol="0">
            <a:spAutoFit/>
          </a:bodyPr>
          <a:lstStyle/>
          <a:p>
            <a:pPr algn="ctr" eaLnBrk="1" fontAlgn="auto" hangingPunct="1">
              <a:spcBef>
                <a:spcPts val="0"/>
              </a:spcBef>
              <a:spcAft>
                <a:spcPts val="0"/>
              </a:spcAft>
            </a:pPr>
            <a:r>
              <a:rPr lang="en-CA" sz="2000" b="1" dirty="0">
                <a:solidFill>
                  <a:srgbClr val="53548A">
                    <a:lumMod val="75000"/>
                  </a:srgbClr>
                </a:solidFill>
                <a:latin typeface="Calibri"/>
              </a:rPr>
              <a:t>Sampling </a:t>
            </a:r>
          </a:p>
        </p:txBody>
      </p:sp>
      <p:sp>
        <p:nvSpPr>
          <p:cNvPr id="83" name="TextBox 82"/>
          <p:cNvSpPr txBox="1"/>
          <p:nvPr/>
        </p:nvSpPr>
        <p:spPr>
          <a:xfrm>
            <a:off x="2605336" y="1143362"/>
            <a:ext cx="1872208" cy="400110"/>
          </a:xfrm>
          <a:prstGeom prst="rect">
            <a:avLst/>
          </a:prstGeom>
          <a:noFill/>
        </p:spPr>
        <p:txBody>
          <a:bodyPr wrap="square" rtlCol="0">
            <a:spAutoFit/>
          </a:bodyPr>
          <a:lstStyle/>
          <a:p>
            <a:pPr algn="ctr" eaLnBrk="1" fontAlgn="auto" hangingPunct="1">
              <a:spcBef>
                <a:spcPts val="0"/>
              </a:spcBef>
              <a:spcAft>
                <a:spcPts val="0"/>
              </a:spcAft>
            </a:pPr>
            <a:r>
              <a:rPr lang="en-CA" sz="2000" b="1" dirty="0">
                <a:solidFill>
                  <a:srgbClr val="53548A">
                    <a:lumMod val="75000"/>
                  </a:srgbClr>
                </a:solidFill>
                <a:latin typeface="Calibri"/>
              </a:rPr>
              <a:t>Network Type</a:t>
            </a:r>
          </a:p>
        </p:txBody>
      </p:sp>
      <p:pic>
        <p:nvPicPr>
          <p:cNvPr id="84" name="Picture 10" descr="127_27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1854" y="5575537"/>
            <a:ext cx="1060697" cy="1016470"/>
          </a:xfrm>
          <a:prstGeom prst="rect">
            <a:avLst/>
          </a:prstGeom>
          <a:noFill/>
          <a:ln w="25400">
            <a:solidFill>
              <a:srgbClr val="000080"/>
            </a:solidFill>
            <a:miter lim="800000"/>
            <a:headEnd/>
            <a:tailEnd/>
          </a:ln>
        </p:spPr>
      </p:pic>
      <p:sp>
        <p:nvSpPr>
          <p:cNvPr id="118" name="Text Box 11"/>
          <p:cNvSpPr txBox="1">
            <a:spLocks noChangeArrowheads="1"/>
          </p:cNvSpPr>
          <p:nvPr/>
        </p:nvSpPr>
        <p:spPr bwMode="auto">
          <a:xfrm>
            <a:off x="5843146" y="6623931"/>
            <a:ext cx="3357009" cy="307777"/>
          </a:xfrm>
          <a:prstGeom prst="rect">
            <a:avLst/>
          </a:prstGeom>
          <a:noFill/>
          <a:ln w="9525">
            <a:noFill/>
            <a:miter lim="800000"/>
            <a:headEnd/>
            <a:tailEnd/>
          </a:ln>
          <a:effectLst/>
        </p:spPr>
        <p:txBody>
          <a:bodyPr wrap="none">
            <a:spAutoFit/>
          </a:bodyPr>
          <a:lstStyle/>
          <a:p>
            <a:r>
              <a:rPr lang="en-US" sz="1400" dirty="0"/>
              <a:t>(Murphy et al. 2010; Molecular Ecology)</a:t>
            </a:r>
          </a:p>
        </p:txBody>
      </p:sp>
    </p:spTree>
    <p:extLst>
      <p:ext uri="{BB962C8B-B14F-4D97-AF65-F5344CB8AC3E}">
        <p14:creationId xmlns:p14="http://schemas.microsoft.com/office/powerpoint/2010/main" val="28432433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graph?</a:t>
            </a:r>
          </a:p>
        </p:txBody>
      </p:sp>
      <p:sp>
        <p:nvSpPr>
          <p:cNvPr id="4" name="Oval 4"/>
          <p:cNvSpPr>
            <a:spLocks noChangeArrowheads="1"/>
          </p:cNvSpPr>
          <p:nvPr/>
        </p:nvSpPr>
        <p:spPr bwMode="auto">
          <a:xfrm>
            <a:off x="1570038" y="3919537"/>
            <a:ext cx="617537" cy="649288"/>
          </a:xfrm>
          <a:prstGeom prst="ellipse">
            <a:avLst/>
          </a:prstGeom>
          <a:solidFill>
            <a:srgbClr val="0033CC">
              <a:alpha val="60001"/>
            </a:srgbClr>
          </a:solidFill>
          <a:ln w="9525">
            <a:solidFill>
              <a:schemeClr val="tx1"/>
            </a:solidFill>
            <a:round/>
            <a:headEnd/>
            <a:tailEnd/>
          </a:ln>
          <a:effectLst/>
        </p:spPr>
        <p:txBody>
          <a:bodyPr wrap="none" anchor="ctr"/>
          <a:lstStyle/>
          <a:p>
            <a:pPr algn="ctr"/>
            <a:r>
              <a:rPr lang="en-US" dirty="0"/>
              <a:t>1</a:t>
            </a:r>
          </a:p>
        </p:txBody>
      </p:sp>
      <p:sp>
        <p:nvSpPr>
          <p:cNvPr id="5" name="Oval 5"/>
          <p:cNvSpPr>
            <a:spLocks noChangeArrowheads="1"/>
          </p:cNvSpPr>
          <p:nvPr/>
        </p:nvSpPr>
        <p:spPr bwMode="auto">
          <a:xfrm>
            <a:off x="2982913" y="3233737"/>
            <a:ext cx="860425" cy="823913"/>
          </a:xfrm>
          <a:prstGeom prst="ellipse">
            <a:avLst/>
          </a:prstGeom>
          <a:solidFill>
            <a:srgbClr val="0033CC">
              <a:alpha val="60001"/>
            </a:srgbClr>
          </a:solidFill>
          <a:ln w="9525">
            <a:solidFill>
              <a:schemeClr val="tx1"/>
            </a:solidFill>
            <a:round/>
            <a:headEnd/>
            <a:tailEnd/>
          </a:ln>
          <a:effectLst/>
        </p:spPr>
        <p:txBody>
          <a:bodyPr wrap="none" anchor="ctr"/>
          <a:lstStyle/>
          <a:p>
            <a:endParaRPr lang="en-US" dirty="0"/>
          </a:p>
        </p:txBody>
      </p:sp>
      <p:sp>
        <p:nvSpPr>
          <p:cNvPr id="6" name="Oval 6"/>
          <p:cNvSpPr>
            <a:spLocks noChangeArrowheads="1"/>
          </p:cNvSpPr>
          <p:nvPr/>
        </p:nvSpPr>
        <p:spPr bwMode="auto">
          <a:xfrm>
            <a:off x="2322513" y="3527425"/>
            <a:ext cx="500062" cy="512762"/>
          </a:xfrm>
          <a:prstGeom prst="ellipse">
            <a:avLst/>
          </a:prstGeom>
          <a:solidFill>
            <a:srgbClr val="0033CC">
              <a:alpha val="60001"/>
            </a:srgbClr>
          </a:solidFill>
          <a:ln w="9525">
            <a:solidFill>
              <a:schemeClr val="tx1"/>
            </a:solidFill>
            <a:round/>
            <a:headEnd/>
            <a:tailEnd/>
          </a:ln>
          <a:effectLst/>
        </p:spPr>
        <p:txBody>
          <a:bodyPr wrap="none" anchor="ctr"/>
          <a:lstStyle/>
          <a:p>
            <a:pPr algn="ctr"/>
            <a:r>
              <a:rPr lang="en-US" dirty="0"/>
              <a:t>2</a:t>
            </a:r>
          </a:p>
        </p:txBody>
      </p:sp>
      <p:sp>
        <p:nvSpPr>
          <p:cNvPr id="7" name="Oval 7"/>
          <p:cNvSpPr>
            <a:spLocks noChangeArrowheads="1"/>
          </p:cNvSpPr>
          <p:nvPr/>
        </p:nvSpPr>
        <p:spPr bwMode="auto">
          <a:xfrm>
            <a:off x="3732213" y="2841625"/>
            <a:ext cx="254000" cy="279400"/>
          </a:xfrm>
          <a:prstGeom prst="ellipse">
            <a:avLst/>
          </a:prstGeom>
          <a:solidFill>
            <a:srgbClr val="0033CC">
              <a:alpha val="60001"/>
            </a:srgbClr>
          </a:solidFill>
          <a:ln w="9525">
            <a:solidFill>
              <a:schemeClr val="tx1"/>
            </a:solidFill>
            <a:round/>
            <a:headEnd/>
            <a:tailEnd/>
          </a:ln>
          <a:effectLst/>
        </p:spPr>
        <p:txBody>
          <a:bodyPr wrap="none" anchor="ctr"/>
          <a:lstStyle/>
          <a:p>
            <a:pPr algn="ctr"/>
            <a:r>
              <a:rPr lang="en-US" dirty="0"/>
              <a:t>4</a:t>
            </a:r>
          </a:p>
        </p:txBody>
      </p:sp>
      <p:sp>
        <p:nvSpPr>
          <p:cNvPr id="8" name="Oval 8"/>
          <p:cNvSpPr>
            <a:spLocks noChangeArrowheads="1"/>
          </p:cNvSpPr>
          <p:nvPr/>
        </p:nvSpPr>
        <p:spPr bwMode="auto">
          <a:xfrm>
            <a:off x="5773738" y="3008312"/>
            <a:ext cx="660400" cy="660400"/>
          </a:xfrm>
          <a:prstGeom prst="ellipse">
            <a:avLst/>
          </a:prstGeom>
          <a:solidFill>
            <a:srgbClr val="0033CC">
              <a:alpha val="60001"/>
            </a:srgbClr>
          </a:solidFill>
          <a:ln w="9525">
            <a:solidFill>
              <a:schemeClr val="tx1"/>
            </a:solidFill>
            <a:round/>
            <a:headEnd/>
            <a:tailEnd/>
          </a:ln>
          <a:effectLst/>
        </p:spPr>
        <p:txBody>
          <a:bodyPr wrap="none" anchor="ctr"/>
          <a:lstStyle/>
          <a:p>
            <a:endParaRPr lang="en-US" dirty="0"/>
          </a:p>
        </p:txBody>
      </p:sp>
      <p:sp>
        <p:nvSpPr>
          <p:cNvPr id="10" name="Text Box 11"/>
          <p:cNvSpPr txBox="1">
            <a:spLocks noChangeArrowheads="1"/>
          </p:cNvSpPr>
          <p:nvPr/>
        </p:nvSpPr>
        <p:spPr bwMode="auto">
          <a:xfrm>
            <a:off x="3263900" y="3489325"/>
            <a:ext cx="309563" cy="366712"/>
          </a:xfrm>
          <a:prstGeom prst="rect">
            <a:avLst/>
          </a:prstGeom>
          <a:noFill/>
          <a:ln w="9525">
            <a:noFill/>
            <a:miter lim="800000"/>
            <a:headEnd/>
            <a:tailEnd/>
          </a:ln>
          <a:effectLst/>
        </p:spPr>
        <p:txBody>
          <a:bodyPr wrap="none">
            <a:spAutoFit/>
          </a:bodyPr>
          <a:lstStyle/>
          <a:p>
            <a:r>
              <a:rPr lang="en-US" dirty="0"/>
              <a:t>6</a:t>
            </a:r>
          </a:p>
        </p:txBody>
      </p:sp>
      <p:sp>
        <p:nvSpPr>
          <p:cNvPr id="11" name="Text Box 12"/>
          <p:cNvSpPr txBox="1">
            <a:spLocks noChangeArrowheads="1"/>
          </p:cNvSpPr>
          <p:nvPr/>
        </p:nvSpPr>
        <p:spPr bwMode="auto">
          <a:xfrm>
            <a:off x="5964238" y="3128962"/>
            <a:ext cx="309562" cy="366713"/>
          </a:xfrm>
          <a:prstGeom prst="rect">
            <a:avLst/>
          </a:prstGeom>
          <a:noFill/>
          <a:ln w="9525">
            <a:noFill/>
            <a:miter lim="800000"/>
            <a:headEnd/>
            <a:tailEnd/>
          </a:ln>
          <a:effectLst/>
        </p:spPr>
        <p:txBody>
          <a:bodyPr wrap="none">
            <a:spAutoFit/>
          </a:bodyPr>
          <a:lstStyle/>
          <a:p>
            <a:r>
              <a:rPr lang="en-US" dirty="0"/>
              <a:t>5</a:t>
            </a:r>
          </a:p>
        </p:txBody>
      </p:sp>
      <p:sp>
        <p:nvSpPr>
          <p:cNvPr id="12" name="Oval 14"/>
          <p:cNvSpPr>
            <a:spLocks noChangeArrowheads="1"/>
          </p:cNvSpPr>
          <p:nvPr/>
        </p:nvSpPr>
        <p:spPr bwMode="auto">
          <a:xfrm>
            <a:off x="5334000" y="4129087"/>
            <a:ext cx="660400" cy="660400"/>
          </a:xfrm>
          <a:prstGeom prst="ellipse">
            <a:avLst/>
          </a:prstGeom>
          <a:solidFill>
            <a:srgbClr val="0033CC">
              <a:alpha val="60001"/>
            </a:srgbClr>
          </a:solidFill>
          <a:ln w="9525">
            <a:solidFill>
              <a:schemeClr val="tx1"/>
            </a:solidFill>
            <a:round/>
            <a:headEnd/>
            <a:tailEnd/>
          </a:ln>
          <a:effectLst/>
        </p:spPr>
        <p:txBody>
          <a:bodyPr wrap="none" anchor="ctr"/>
          <a:lstStyle/>
          <a:p>
            <a:endParaRPr lang="en-US" dirty="0"/>
          </a:p>
        </p:txBody>
      </p:sp>
      <p:sp>
        <p:nvSpPr>
          <p:cNvPr id="13" name="Text Box 15"/>
          <p:cNvSpPr txBox="1">
            <a:spLocks noChangeArrowheads="1"/>
          </p:cNvSpPr>
          <p:nvPr/>
        </p:nvSpPr>
        <p:spPr bwMode="auto">
          <a:xfrm>
            <a:off x="5487988" y="4294187"/>
            <a:ext cx="309562" cy="366713"/>
          </a:xfrm>
          <a:prstGeom prst="rect">
            <a:avLst/>
          </a:prstGeom>
          <a:noFill/>
          <a:ln w="9525">
            <a:noFill/>
            <a:miter lim="800000"/>
            <a:headEnd/>
            <a:tailEnd/>
          </a:ln>
          <a:effectLst/>
        </p:spPr>
        <p:txBody>
          <a:bodyPr wrap="none">
            <a:spAutoFit/>
          </a:bodyPr>
          <a:lstStyle/>
          <a:p>
            <a:r>
              <a:rPr lang="en-US" dirty="0"/>
              <a:t>3</a:t>
            </a:r>
          </a:p>
        </p:txBody>
      </p:sp>
      <p:sp>
        <p:nvSpPr>
          <p:cNvPr id="14" name="Oval 16"/>
          <p:cNvSpPr>
            <a:spLocks noChangeArrowheads="1"/>
          </p:cNvSpPr>
          <p:nvPr/>
        </p:nvSpPr>
        <p:spPr bwMode="auto">
          <a:xfrm>
            <a:off x="6896100" y="2667000"/>
            <a:ext cx="419100" cy="417512"/>
          </a:xfrm>
          <a:prstGeom prst="ellipse">
            <a:avLst/>
          </a:prstGeom>
          <a:solidFill>
            <a:srgbClr val="0033CC">
              <a:alpha val="60001"/>
            </a:srgbClr>
          </a:solidFill>
          <a:ln w="9525">
            <a:solidFill>
              <a:schemeClr val="tx1"/>
            </a:solidFill>
            <a:round/>
            <a:headEnd/>
            <a:tailEnd/>
          </a:ln>
          <a:effectLst/>
        </p:spPr>
        <p:txBody>
          <a:bodyPr wrap="none" anchor="ctr"/>
          <a:lstStyle/>
          <a:p>
            <a:endParaRPr lang="en-US" dirty="0"/>
          </a:p>
        </p:txBody>
      </p:sp>
      <p:sp>
        <p:nvSpPr>
          <p:cNvPr id="15" name="Text Box 17"/>
          <p:cNvSpPr txBox="1">
            <a:spLocks noChangeArrowheads="1"/>
          </p:cNvSpPr>
          <p:nvPr/>
        </p:nvSpPr>
        <p:spPr bwMode="auto">
          <a:xfrm>
            <a:off x="6940550" y="2676525"/>
            <a:ext cx="309563" cy="366712"/>
          </a:xfrm>
          <a:prstGeom prst="rect">
            <a:avLst/>
          </a:prstGeom>
          <a:noFill/>
          <a:ln w="9525">
            <a:noFill/>
            <a:miter lim="800000"/>
            <a:headEnd/>
            <a:tailEnd/>
          </a:ln>
          <a:effectLst/>
        </p:spPr>
        <p:txBody>
          <a:bodyPr wrap="none">
            <a:spAutoFit/>
          </a:bodyPr>
          <a:lstStyle/>
          <a:p>
            <a:r>
              <a:rPr lang="en-US" dirty="0"/>
              <a:t>7</a:t>
            </a:r>
          </a:p>
        </p:txBody>
      </p:sp>
      <p:sp>
        <p:nvSpPr>
          <p:cNvPr id="29" name="TextBox 28"/>
          <p:cNvSpPr txBox="1"/>
          <p:nvPr/>
        </p:nvSpPr>
        <p:spPr>
          <a:xfrm>
            <a:off x="536563" y="5572780"/>
            <a:ext cx="5275931" cy="523220"/>
          </a:xfrm>
          <a:prstGeom prst="rect">
            <a:avLst/>
          </a:prstGeom>
          <a:noFill/>
        </p:spPr>
        <p:txBody>
          <a:bodyPr wrap="none" rtlCol="0">
            <a:spAutoFit/>
          </a:bodyPr>
          <a:lstStyle/>
          <a:p>
            <a:r>
              <a:rPr lang="en-US" sz="2800" dirty="0"/>
              <a:t>Object (points, </a:t>
            </a:r>
            <a:r>
              <a:rPr lang="en-US" sz="2800" b="1" dirty="0"/>
              <a:t>nodes</a:t>
            </a:r>
            <a:r>
              <a:rPr lang="en-US" sz="2800" dirty="0"/>
              <a:t>, vertices)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mantel_err_width2.jpeg"/>
          <p:cNvPicPr/>
          <p:nvPr/>
        </p:nvPicPr>
        <p:blipFill>
          <a:blip r:embed="rId3" cstate="print">
            <a:extLst>
              <a:ext uri="{28A0092B-C50C-407E-A947-70E740481C1C}">
                <a14:useLocalDpi xmlns:a14="http://schemas.microsoft.com/office/drawing/2010/main" val="0"/>
              </a:ext>
            </a:extLst>
          </a:blip>
          <a:srcRect/>
          <a:stretch>
            <a:fillRect/>
          </a:stretch>
        </p:blipFill>
        <p:spPr>
          <a:xfrm>
            <a:off x="4572000" y="2147349"/>
            <a:ext cx="3391200" cy="3204000"/>
          </a:xfrm>
          <a:prstGeom prst="rect">
            <a:avLst/>
          </a:prstGeom>
        </p:spPr>
      </p:pic>
      <p:sp>
        <p:nvSpPr>
          <p:cNvPr id="2" name="Title 1"/>
          <p:cNvSpPr>
            <a:spLocks noGrp="1"/>
          </p:cNvSpPr>
          <p:nvPr>
            <p:ph type="title"/>
          </p:nvPr>
        </p:nvSpPr>
        <p:spPr>
          <a:xfrm>
            <a:off x="457200" y="116632"/>
            <a:ext cx="7467600" cy="1143000"/>
          </a:xfrm>
        </p:spPr>
        <p:txBody>
          <a:bodyPr>
            <a:normAutofit fontScale="90000"/>
          </a:bodyPr>
          <a:lstStyle/>
          <a:p>
            <a:pPr algn="ctr"/>
            <a:r>
              <a:rPr lang="en-CA" dirty="0"/>
              <a:t>Results for Graph Function:</a:t>
            </a:r>
            <a:br>
              <a:rPr lang="en-CA" dirty="0"/>
            </a:br>
            <a:r>
              <a:rPr lang="en-CA" dirty="0"/>
              <a:t>Sensitivity of Landscape Variables</a:t>
            </a:r>
          </a:p>
        </p:txBody>
      </p:sp>
      <p:pic>
        <p:nvPicPr>
          <p:cNvPr id="2052" name="Picture 14" descr="mantel_topodis_width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759" y="2168183"/>
            <a:ext cx="3390233" cy="3205033"/>
          </a:xfrm>
          <a:prstGeom prst="rect">
            <a:avLst/>
          </a:prstGeom>
          <a:noFill/>
        </p:spPr>
      </p:pic>
      <p:sp>
        <p:nvSpPr>
          <p:cNvPr id="2053" name="Rectangle 5"/>
          <p:cNvSpPr>
            <a:spLocks noChangeArrowheads="1"/>
          </p:cNvSpPr>
          <p:nvPr/>
        </p:nvSpPr>
        <p:spPr bwMode="auto">
          <a:xfrm>
            <a:off x="7532688" y="192088"/>
            <a:ext cx="358775" cy="36988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CA">
              <a:solidFill>
                <a:prstClr val="black"/>
              </a:solidFill>
              <a:latin typeface="Calibri"/>
            </a:endParaRPr>
          </a:p>
        </p:txBody>
      </p:sp>
      <p:sp>
        <p:nvSpPr>
          <p:cNvPr id="2061" name="Text Box 13"/>
          <p:cNvSpPr txBox="1">
            <a:spLocks noChangeArrowheads="1"/>
          </p:cNvSpPr>
          <p:nvPr/>
        </p:nvSpPr>
        <p:spPr bwMode="auto">
          <a:xfrm>
            <a:off x="1115616" y="5157192"/>
            <a:ext cx="1279202" cy="121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endParaRPr lang="en-US" sz="1600" dirty="0">
              <a:solidFill>
                <a:prstClr val="black"/>
              </a:solidFill>
              <a:latin typeface="Arial" pitchFamily="34" charset="0"/>
              <a:ea typeface="Calibri" pitchFamily="34" charset="0"/>
              <a:cs typeface="Arial" pitchFamily="34" charset="0"/>
            </a:endParaRPr>
          </a:p>
          <a:p>
            <a:r>
              <a:rPr lang="en-US" sz="1600" dirty="0">
                <a:solidFill>
                  <a:prstClr val="black"/>
                </a:solidFill>
                <a:latin typeface="Arial" pitchFamily="34" charset="0"/>
                <a:ea typeface="Calibri" pitchFamily="34" charset="0"/>
                <a:cs typeface="Arial" pitchFamily="34" charset="0"/>
              </a:rPr>
              <a:t>Saturated</a:t>
            </a:r>
            <a:endParaRPr lang="en-US" sz="1600" dirty="0">
              <a:solidFill>
                <a:prstClr val="black"/>
              </a:solidFill>
              <a:latin typeface="Arial" pitchFamily="34" charset="0"/>
              <a:cs typeface="Arial" pitchFamily="34" charset="0"/>
            </a:endParaRPr>
          </a:p>
        </p:txBody>
      </p:sp>
      <p:sp>
        <p:nvSpPr>
          <p:cNvPr id="2062" name="Text Box 14"/>
          <p:cNvSpPr txBox="1">
            <a:spLocks noChangeArrowheads="1"/>
          </p:cNvSpPr>
          <p:nvPr/>
        </p:nvSpPr>
        <p:spPr bwMode="auto">
          <a:xfrm>
            <a:off x="2212676" y="5157192"/>
            <a:ext cx="1279203" cy="121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endParaRPr lang="en-CA" sz="1600" dirty="0">
              <a:solidFill>
                <a:prstClr val="black"/>
              </a:solidFill>
              <a:latin typeface="Arial" pitchFamily="34" charset="0"/>
              <a:ea typeface="Calibri" pitchFamily="34" charset="0"/>
              <a:cs typeface="Arial" pitchFamily="34" charset="0"/>
            </a:endParaRPr>
          </a:p>
          <a:p>
            <a:r>
              <a:rPr lang="en-CA" sz="1600" dirty="0">
                <a:solidFill>
                  <a:prstClr val="black"/>
                </a:solidFill>
                <a:latin typeface="Arial" pitchFamily="34" charset="0"/>
                <a:ea typeface="Calibri" pitchFamily="34" charset="0"/>
                <a:cs typeface="Arial" pitchFamily="34" charset="0"/>
              </a:rPr>
              <a:t>Gabriel</a:t>
            </a:r>
            <a:endParaRPr lang="en-CA" sz="1600" dirty="0">
              <a:solidFill>
                <a:prstClr val="black"/>
              </a:solidFill>
              <a:latin typeface="Arial" pitchFamily="34" charset="0"/>
              <a:cs typeface="Arial" pitchFamily="34" charset="0"/>
            </a:endParaRPr>
          </a:p>
        </p:txBody>
      </p:sp>
      <p:sp>
        <p:nvSpPr>
          <p:cNvPr id="2060" name="Text Box 12"/>
          <p:cNvSpPr txBox="1">
            <a:spLocks noChangeArrowheads="1"/>
          </p:cNvSpPr>
          <p:nvPr/>
        </p:nvSpPr>
        <p:spPr bwMode="auto">
          <a:xfrm>
            <a:off x="3140924" y="5157192"/>
            <a:ext cx="855012" cy="121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endParaRPr lang="en-CA" sz="1600" dirty="0">
              <a:solidFill>
                <a:prstClr val="black"/>
              </a:solidFill>
              <a:latin typeface="Arial" pitchFamily="34" charset="0"/>
              <a:ea typeface="Calibri" pitchFamily="34" charset="0"/>
              <a:cs typeface="Arial" pitchFamily="34" charset="0"/>
            </a:endParaRPr>
          </a:p>
          <a:p>
            <a:r>
              <a:rPr lang="en-CA" sz="1600" dirty="0">
                <a:solidFill>
                  <a:prstClr val="black"/>
                </a:solidFill>
                <a:latin typeface="Arial" pitchFamily="34" charset="0"/>
                <a:ea typeface="Calibri" pitchFamily="34" charset="0"/>
                <a:cs typeface="Arial" pitchFamily="34" charset="0"/>
              </a:rPr>
              <a:t>MST</a:t>
            </a:r>
            <a:endParaRPr lang="en-CA" sz="1600" dirty="0">
              <a:solidFill>
                <a:prstClr val="black"/>
              </a:solidFill>
              <a:latin typeface="Arial" pitchFamily="34" charset="0"/>
              <a:cs typeface="Arial" pitchFamily="34" charset="0"/>
            </a:endParaRPr>
          </a:p>
        </p:txBody>
      </p:sp>
      <p:grpSp>
        <p:nvGrpSpPr>
          <p:cNvPr id="2066" name="Group 18"/>
          <p:cNvGrpSpPr>
            <a:grpSpLocks/>
          </p:cNvGrpSpPr>
          <p:nvPr/>
        </p:nvGrpSpPr>
        <p:grpSpPr bwMode="auto">
          <a:xfrm>
            <a:off x="1907326" y="5965080"/>
            <a:ext cx="5041148" cy="488261"/>
            <a:chOff x="3913" y="2419"/>
            <a:chExt cx="5714" cy="515"/>
          </a:xfrm>
        </p:grpSpPr>
        <p:sp>
          <p:nvSpPr>
            <p:cNvPr id="2075" name="Text Box 27"/>
            <p:cNvSpPr txBox="1">
              <a:spLocks noChangeArrowheads="1"/>
            </p:cNvSpPr>
            <p:nvPr/>
          </p:nvSpPr>
          <p:spPr bwMode="auto">
            <a:xfrm>
              <a:off x="3913" y="2419"/>
              <a:ext cx="1551" cy="42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r>
                <a:rPr lang="en-CA" sz="1600" dirty="0">
                  <a:solidFill>
                    <a:prstClr val="black"/>
                  </a:solidFill>
                  <a:latin typeface="Arial" pitchFamily="34" charset="0"/>
                  <a:ea typeface="Calibri" pitchFamily="34" charset="0"/>
                  <a:cs typeface="Arial" pitchFamily="34" charset="0"/>
                </a:rPr>
                <a:t>Sampling </a:t>
              </a:r>
            </a:p>
            <a:p>
              <a:pPr eaLnBrk="1" hangingPunct="1"/>
              <a:r>
                <a:rPr lang="en-CA" sz="1600" dirty="0">
                  <a:solidFill>
                    <a:prstClr val="black"/>
                  </a:solidFill>
                  <a:latin typeface="Arial" pitchFamily="34" charset="0"/>
                  <a:ea typeface="Calibri" pitchFamily="34" charset="0"/>
                  <a:cs typeface="Arial" pitchFamily="34" charset="0"/>
                </a:rPr>
                <a:t>intensity</a:t>
              </a:r>
              <a:endParaRPr lang="en-CA" sz="1600" dirty="0">
                <a:solidFill>
                  <a:prstClr val="black"/>
                </a:solidFill>
                <a:latin typeface="Arial" pitchFamily="34" charset="0"/>
                <a:cs typeface="Arial" pitchFamily="34" charset="0"/>
              </a:endParaRPr>
            </a:p>
          </p:txBody>
        </p:sp>
        <p:sp>
          <p:nvSpPr>
            <p:cNvPr id="2074" name="Text Box 26"/>
            <p:cNvSpPr txBox="1">
              <a:spLocks noChangeArrowheads="1"/>
            </p:cNvSpPr>
            <p:nvPr/>
          </p:nvSpPr>
          <p:spPr bwMode="auto">
            <a:xfrm>
              <a:off x="5113" y="2508"/>
              <a:ext cx="923" cy="42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r>
                <a:rPr lang="en-CA" sz="1600" dirty="0">
                  <a:solidFill>
                    <a:prstClr val="black"/>
                  </a:solidFill>
                  <a:latin typeface="Arial" pitchFamily="34" charset="0"/>
                  <a:ea typeface="Calibri" pitchFamily="34" charset="0"/>
                  <a:cs typeface="Arial" pitchFamily="34" charset="0"/>
                </a:rPr>
                <a:t>0.35</a:t>
              </a:r>
              <a:endParaRPr lang="en-CA" sz="1600" dirty="0">
                <a:solidFill>
                  <a:prstClr val="black"/>
                </a:solidFill>
                <a:latin typeface="Arial" pitchFamily="34" charset="0"/>
                <a:cs typeface="Arial" pitchFamily="34" charset="0"/>
              </a:endParaRPr>
            </a:p>
          </p:txBody>
        </p:sp>
        <p:sp>
          <p:nvSpPr>
            <p:cNvPr id="2073" name="Text Box 25"/>
            <p:cNvSpPr txBox="1">
              <a:spLocks noChangeArrowheads="1"/>
            </p:cNvSpPr>
            <p:nvPr/>
          </p:nvSpPr>
          <p:spPr bwMode="auto">
            <a:xfrm>
              <a:off x="6199" y="2508"/>
              <a:ext cx="923" cy="42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r>
                <a:rPr lang="en-CA" sz="1600" dirty="0">
                  <a:solidFill>
                    <a:prstClr val="black"/>
                  </a:solidFill>
                  <a:latin typeface="Arial" pitchFamily="34" charset="0"/>
                  <a:ea typeface="Calibri" pitchFamily="34" charset="0"/>
                  <a:cs typeface="Arial" pitchFamily="34" charset="0"/>
                </a:rPr>
                <a:t>0.50</a:t>
              </a:r>
              <a:endParaRPr lang="en-CA" sz="1600" dirty="0">
                <a:solidFill>
                  <a:prstClr val="black"/>
                </a:solidFill>
                <a:latin typeface="Arial" pitchFamily="34" charset="0"/>
                <a:cs typeface="Arial" pitchFamily="34" charset="0"/>
              </a:endParaRPr>
            </a:p>
          </p:txBody>
        </p:sp>
        <p:sp>
          <p:nvSpPr>
            <p:cNvPr id="2072" name="Text Box 24"/>
            <p:cNvSpPr txBox="1">
              <a:spLocks noChangeArrowheads="1"/>
            </p:cNvSpPr>
            <p:nvPr/>
          </p:nvSpPr>
          <p:spPr bwMode="auto">
            <a:xfrm>
              <a:off x="7433" y="2508"/>
              <a:ext cx="923" cy="42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r>
                <a:rPr lang="en-CA" sz="1600" dirty="0">
                  <a:solidFill>
                    <a:prstClr val="black"/>
                  </a:solidFill>
                  <a:latin typeface="Arial" pitchFamily="34" charset="0"/>
                  <a:ea typeface="Calibri" pitchFamily="34" charset="0"/>
                  <a:cs typeface="Arial" pitchFamily="34" charset="0"/>
                </a:rPr>
                <a:t>0.65</a:t>
              </a:r>
              <a:endParaRPr lang="en-CA" sz="1600" dirty="0">
                <a:solidFill>
                  <a:prstClr val="black"/>
                </a:solidFill>
                <a:latin typeface="Arial" pitchFamily="34" charset="0"/>
                <a:cs typeface="Arial" pitchFamily="34" charset="0"/>
              </a:endParaRPr>
            </a:p>
          </p:txBody>
        </p:sp>
        <p:sp>
          <p:nvSpPr>
            <p:cNvPr id="2071" name="Text Box 23"/>
            <p:cNvSpPr txBox="1">
              <a:spLocks noChangeArrowheads="1"/>
            </p:cNvSpPr>
            <p:nvPr/>
          </p:nvSpPr>
          <p:spPr bwMode="auto">
            <a:xfrm>
              <a:off x="8566" y="2508"/>
              <a:ext cx="923" cy="42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r>
                <a:rPr lang="en-CA" sz="1600">
                  <a:solidFill>
                    <a:prstClr val="black"/>
                  </a:solidFill>
                  <a:latin typeface="Arial" pitchFamily="34" charset="0"/>
                  <a:ea typeface="Calibri" pitchFamily="34" charset="0"/>
                  <a:cs typeface="Arial" pitchFamily="34" charset="0"/>
                </a:rPr>
                <a:t>0.80</a:t>
              </a:r>
              <a:endParaRPr lang="en-CA" sz="1600">
                <a:solidFill>
                  <a:prstClr val="black"/>
                </a:solidFill>
                <a:latin typeface="Arial" pitchFamily="34" charset="0"/>
                <a:cs typeface="Arial" pitchFamily="34" charset="0"/>
              </a:endParaRPr>
            </a:p>
          </p:txBody>
        </p:sp>
        <p:sp>
          <p:nvSpPr>
            <p:cNvPr id="2070" name="Rectangle 22"/>
            <p:cNvSpPr>
              <a:spLocks noChangeAspect="1" noChangeArrowheads="1"/>
            </p:cNvSpPr>
            <p:nvPr/>
          </p:nvSpPr>
          <p:spPr bwMode="auto">
            <a:xfrm>
              <a:off x="5766" y="2491"/>
              <a:ext cx="351" cy="347"/>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CA">
                <a:solidFill>
                  <a:prstClr val="black"/>
                </a:solidFill>
                <a:latin typeface="Calibri"/>
              </a:endParaRPr>
            </a:p>
          </p:txBody>
        </p:sp>
        <p:sp>
          <p:nvSpPr>
            <p:cNvPr id="2069" name="Rectangle 21"/>
            <p:cNvSpPr>
              <a:spLocks noChangeArrowheads="1"/>
            </p:cNvSpPr>
            <p:nvPr/>
          </p:nvSpPr>
          <p:spPr bwMode="auto">
            <a:xfrm>
              <a:off x="9219" y="2475"/>
              <a:ext cx="408" cy="346"/>
            </a:xfrm>
            <a:prstGeom prst="rect">
              <a:avLst/>
            </a:prstGeom>
            <a:solidFill>
              <a:srgbClr val="000000"/>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CA">
                <a:solidFill>
                  <a:prstClr val="black"/>
                </a:solidFill>
                <a:latin typeface="Calibri"/>
              </a:endParaRPr>
            </a:p>
          </p:txBody>
        </p:sp>
        <p:sp>
          <p:nvSpPr>
            <p:cNvPr id="2068" name="Rectangle 20"/>
            <p:cNvSpPr>
              <a:spLocks noChangeAspect="1" noChangeArrowheads="1"/>
            </p:cNvSpPr>
            <p:nvPr/>
          </p:nvSpPr>
          <p:spPr bwMode="auto">
            <a:xfrm>
              <a:off x="6898" y="2475"/>
              <a:ext cx="414" cy="348"/>
            </a:xfrm>
            <a:prstGeom prst="rect">
              <a:avLst/>
            </a:prstGeom>
            <a:solidFill>
              <a:srgbClr val="BFBFB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CA">
                <a:solidFill>
                  <a:prstClr val="black"/>
                </a:solidFill>
                <a:latin typeface="Calibri"/>
              </a:endParaRPr>
            </a:p>
          </p:txBody>
        </p:sp>
        <p:sp>
          <p:nvSpPr>
            <p:cNvPr id="2067" name="Rectangle 19"/>
            <p:cNvSpPr>
              <a:spLocks noChangeAspect="1" noChangeArrowheads="1"/>
            </p:cNvSpPr>
            <p:nvPr/>
          </p:nvSpPr>
          <p:spPr bwMode="auto">
            <a:xfrm>
              <a:off x="8076" y="2475"/>
              <a:ext cx="414" cy="348"/>
            </a:xfrm>
            <a:prstGeom prst="rect">
              <a:avLst/>
            </a:prstGeom>
            <a:solidFill>
              <a:srgbClr val="808080"/>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CA">
                <a:solidFill>
                  <a:prstClr val="black"/>
                </a:solidFill>
                <a:latin typeface="Calibri"/>
              </a:endParaRPr>
            </a:p>
          </p:txBody>
        </p:sp>
      </p:grpSp>
      <p:sp>
        <p:nvSpPr>
          <p:cNvPr id="2078" name="Text Box 30"/>
          <p:cNvSpPr txBox="1">
            <a:spLocks noChangeArrowheads="1"/>
          </p:cNvSpPr>
          <p:nvPr/>
        </p:nvSpPr>
        <p:spPr bwMode="auto">
          <a:xfrm>
            <a:off x="1547664" y="1556792"/>
            <a:ext cx="2454647"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endParaRPr lang="en-CA" dirty="0">
              <a:solidFill>
                <a:prstClr val="black"/>
              </a:solidFill>
              <a:latin typeface="Arial" pitchFamily="34" charset="0"/>
              <a:ea typeface="Calibri" pitchFamily="34" charset="0"/>
              <a:cs typeface="Arial" pitchFamily="34" charset="0"/>
            </a:endParaRPr>
          </a:p>
          <a:p>
            <a:r>
              <a:rPr lang="en-CA" dirty="0">
                <a:solidFill>
                  <a:prstClr val="black"/>
                </a:solidFill>
                <a:latin typeface="Arial" pitchFamily="34" charset="0"/>
                <a:ea typeface="Calibri" pitchFamily="34" charset="0"/>
                <a:cs typeface="Arial" pitchFamily="34" charset="0"/>
              </a:rPr>
              <a:t>Topographic distance</a:t>
            </a:r>
            <a:endParaRPr lang="en-CA" dirty="0">
              <a:solidFill>
                <a:prstClr val="black"/>
              </a:solidFill>
              <a:latin typeface="Arial" pitchFamily="34" charset="0"/>
              <a:cs typeface="Arial" pitchFamily="34" charset="0"/>
            </a:endParaRPr>
          </a:p>
        </p:txBody>
      </p:sp>
      <p:sp>
        <p:nvSpPr>
          <p:cNvPr id="2076" name="Text Box 28"/>
          <p:cNvSpPr txBox="1">
            <a:spLocks noChangeArrowheads="1"/>
          </p:cNvSpPr>
          <p:nvPr/>
        </p:nvSpPr>
        <p:spPr bwMode="auto">
          <a:xfrm>
            <a:off x="5004048" y="1556792"/>
            <a:ext cx="2526655"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endParaRPr lang="en-CA" dirty="0">
              <a:solidFill>
                <a:prstClr val="black"/>
              </a:solidFill>
              <a:latin typeface="Arial" pitchFamily="34" charset="0"/>
              <a:ea typeface="Calibri" pitchFamily="34" charset="0"/>
              <a:cs typeface="Arial" pitchFamily="34" charset="0"/>
            </a:endParaRPr>
          </a:p>
          <a:p>
            <a:r>
              <a:rPr lang="en-CA" dirty="0">
                <a:solidFill>
                  <a:prstClr val="black"/>
                </a:solidFill>
                <a:latin typeface="Arial" pitchFamily="34" charset="0"/>
                <a:ea typeface="Calibri" pitchFamily="34" charset="0"/>
                <a:cs typeface="Arial" pitchFamily="34" charset="0"/>
              </a:rPr>
              <a:t>Elevation relief ratio</a:t>
            </a:r>
            <a:endParaRPr lang="en-CA" dirty="0">
              <a:solidFill>
                <a:prstClr val="black"/>
              </a:solidFill>
              <a:latin typeface="Arial" pitchFamily="34" charset="0"/>
              <a:cs typeface="Arial" pitchFamily="34" charset="0"/>
            </a:endParaRPr>
          </a:p>
        </p:txBody>
      </p:sp>
      <p:sp>
        <p:nvSpPr>
          <p:cNvPr id="2063" name="Text Box 15"/>
          <p:cNvSpPr txBox="1">
            <a:spLocks noChangeArrowheads="1"/>
          </p:cNvSpPr>
          <p:nvPr/>
        </p:nvSpPr>
        <p:spPr bwMode="auto">
          <a:xfrm>
            <a:off x="508819" y="1916832"/>
            <a:ext cx="589534" cy="3418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endParaRPr lang="en-CA" dirty="0">
              <a:solidFill>
                <a:prstClr val="black"/>
              </a:solidFill>
              <a:latin typeface="Arial" pitchFamily="34" charset="0"/>
              <a:ea typeface="Calibri" pitchFamily="34" charset="0"/>
              <a:cs typeface="Arial" pitchFamily="34" charset="0"/>
            </a:endParaRPr>
          </a:p>
          <a:p>
            <a:r>
              <a:rPr lang="en-CA" dirty="0">
                <a:solidFill>
                  <a:prstClr val="black"/>
                </a:solidFill>
                <a:latin typeface="Arial" pitchFamily="34" charset="0"/>
                <a:ea typeface="Calibri" pitchFamily="34" charset="0"/>
                <a:cs typeface="Arial" pitchFamily="34" charset="0"/>
              </a:rPr>
              <a:t>1.0</a:t>
            </a:r>
            <a:endParaRPr lang="en-CA" dirty="0">
              <a:solidFill>
                <a:prstClr val="black"/>
              </a:solidFill>
              <a:latin typeface="Arial" pitchFamily="34" charset="0"/>
              <a:cs typeface="Arial" pitchFamily="34" charset="0"/>
            </a:endParaRPr>
          </a:p>
        </p:txBody>
      </p:sp>
      <p:sp>
        <p:nvSpPr>
          <p:cNvPr id="2064" name="Text Box 16"/>
          <p:cNvSpPr txBox="1">
            <a:spLocks noChangeArrowheads="1"/>
          </p:cNvSpPr>
          <p:nvPr/>
        </p:nvSpPr>
        <p:spPr bwMode="auto">
          <a:xfrm>
            <a:off x="508819" y="3356992"/>
            <a:ext cx="589534" cy="3418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endParaRPr lang="en-CA" dirty="0">
              <a:solidFill>
                <a:prstClr val="black"/>
              </a:solidFill>
              <a:latin typeface="Arial" pitchFamily="34" charset="0"/>
              <a:ea typeface="Calibri" pitchFamily="34" charset="0"/>
              <a:cs typeface="Arial" pitchFamily="34" charset="0"/>
            </a:endParaRPr>
          </a:p>
          <a:p>
            <a:r>
              <a:rPr lang="en-CA" dirty="0">
                <a:solidFill>
                  <a:prstClr val="black"/>
                </a:solidFill>
                <a:latin typeface="Arial" pitchFamily="34" charset="0"/>
                <a:ea typeface="Calibri" pitchFamily="34" charset="0"/>
                <a:cs typeface="Arial" pitchFamily="34" charset="0"/>
              </a:rPr>
              <a:t>0.0</a:t>
            </a:r>
            <a:endParaRPr lang="en-CA" dirty="0">
              <a:solidFill>
                <a:prstClr val="black"/>
              </a:solidFill>
              <a:latin typeface="Arial" pitchFamily="34" charset="0"/>
              <a:cs typeface="Arial" pitchFamily="34" charset="0"/>
            </a:endParaRPr>
          </a:p>
        </p:txBody>
      </p:sp>
      <p:sp>
        <p:nvSpPr>
          <p:cNvPr id="2065" name="Text Box 17"/>
          <p:cNvSpPr txBox="1">
            <a:spLocks noChangeArrowheads="1"/>
          </p:cNvSpPr>
          <p:nvPr/>
        </p:nvSpPr>
        <p:spPr bwMode="auto">
          <a:xfrm>
            <a:off x="427068" y="5085184"/>
            <a:ext cx="589534" cy="3418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r>
              <a:rPr lang="en-CA" dirty="0">
                <a:solidFill>
                  <a:prstClr val="black"/>
                </a:solidFill>
                <a:latin typeface="Arial" pitchFamily="34" charset="0"/>
                <a:ea typeface="Calibri" pitchFamily="34" charset="0"/>
                <a:cs typeface="Arial" pitchFamily="34" charset="0"/>
              </a:rPr>
              <a:t>-1.0</a:t>
            </a:r>
            <a:endParaRPr lang="en-CA" dirty="0">
              <a:solidFill>
                <a:prstClr val="black"/>
              </a:solidFill>
              <a:latin typeface="Arial" pitchFamily="34" charset="0"/>
              <a:cs typeface="Arial" pitchFamily="34" charset="0"/>
            </a:endParaRPr>
          </a:p>
        </p:txBody>
      </p:sp>
      <p:sp>
        <p:nvSpPr>
          <p:cNvPr id="2080" name="Rectangle 3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eaLnBrk="1" hangingPunct="1"/>
            <a:endParaRPr lang="en-US" dirty="0">
              <a:solidFill>
                <a:prstClr val="black"/>
              </a:solidFill>
              <a:latin typeface="Arial" pitchFamily="34" charset="0"/>
              <a:cs typeface="Arial" pitchFamily="34" charset="0"/>
            </a:endParaRPr>
          </a:p>
        </p:txBody>
      </p:sp>
      <p:sp>
        <p:nvSpPr>
          <p:cNvPr id="2087" name="Rectangle 39"/>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eaLnBrk="1" hangingPunct="1"/>
            <a:br>
              <a:rPr lang="en-CA" sz="900">
                <a:solidFill>
                  <a:prstClr val="black"/>
                </a:solidFill>
                <a:latin typeface="Arial" pitchFamily="34" charset="0"/>
                <a:cs typeface="Arial" pitchFamily="34" charset="0"/>
              </a:rPr>
            </a:br>
            <a:endParaRPr lang="en-CA">
              <a:solidFill>
                <a:prstClr val="black"/>
              </a:solidFill>
              <a:latin typeface="Arial" pitchFamily="34" charset="0"/>
              <a:cs typeface="Arial" pitchFamily="34" charset="0"/>
            </a:endParaRPr>
          </a:p>
          <a:p>
            <a:endParaRPr lang="en-CA">
              <a:solidFill>
                <a:prstClr val="black"/>
              </a:solidFill>
              <a:latin typeface="Arial" pitchFamily="34" charset="0"/>
              <a:cs typeface="Arial" pitchFamily="34" charset="0"/>
            </a:endParaRPr>
          </a:p>
        </p:txBody>
      </p:sp>
      <p:sp>
        <p:nvSpPr>
          <p:cNvPr id="2088" name="Rectangle 40"/>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eaLnBrk="1" hangingPunct="1"/>
            <a:endParaRPr lang="en-CA">
              <a:solidFill>
                <a:prstClr val="black"/>
              </a:solidFill>
              <a:latin typeface="Arial" pitchFamily="34" charset="0"/>
              <a:cs typeface="Arial" pitchFamily="34" charset="0"/>
            </a:endParaRPr>
          </a:p>
          <a:p>
            <a:endParaRPr lang="en-CA">
              <a:solidFill>
                <a:prstClr val="black"/>
              </a:solidFill>
              <a:latin typeface="Arial" pitchFamily="34" charset="0"/>
              <a:cs typeface="Arial" pitchFamily="34" charset="0"/>
            </a:endParaRPr>
          </a:p>
        </p:txBody>
      </p:sp>
      <p:sp>
        <p:nvSpPr>
          <p:cNvPr id="2089" name="Rectangle 41"/>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eaLnBrk="1" fontAlgn="auto" hangingPunct="1">
              <a:spcBef>
                <a:spcPts val="0"/>
              </a:spcBef>
              <a:spcAft>
                <a:spcPts val="0"/>
              </a:spcAft>
            </a:pPr>
            <a:endParaRPr lang="en-CA">
              <a:solidFill>
                <a:prstClr val="black"/>
              </a:solidFill>
              <a:latin typeface="Calibri"/>
            </a:endParaRPr>
          </a:p>
        </p:txBody>
      </p:sp>
      <p:sp>
        <p:nvSpPr>
          <p:cNvPr id="2090" name="Rectangle 42"/>
          <p:cNvSpPr>
            <a:spLocks noChangeArrowheads="1"/>
          </p:cNvSpPr>
          <p:nvPr/>
        </p:nvSpPr>
        <p:spPr bwMode="auto">
          <a:xfrm>
            <a:off x="0" y="814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eaLnBrk="1" hangingPunct="1"/>
            <a:endParaRPr lang="en-US">
              <a:solidFill>
                <a:prstClr val="black"/>
              </a:solidFill>
              <a:latin typeface="Arial" pitchFamily="34" charset="0"/>
              <a:cs typeface="Arial" pitchFamily="34" charset="0"/>
            </a:endParaRPr>
          </a:p>
        </p:txBody>
      </p:sp>
      <p:sp>
        <p:nvSpPr>
          <p:cNvPr id="44" name="Text Box 13"/>
          <p:cNvSpPr txBox="1">
            <a:spLocks noChangeArrowheads="1"/>
          </p:cNvSpPr>
          <p:nvPr/>
        </p:nvSpPr>
        <p:spPr bwMode="auto">
          <a:xfrm>
            <a:off x="4716016" y="5157192"/>
            <a:ext cx="1279202" cy="121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endParaRPr lang="en-US" sz="1600" dirty="0">
              <a:solidFill>
                <a:prstClr val="black"/>
              </a:solidFill>
              <a:latin typeface="Arial" pitchFamily="34" charset="0"/>
              <a:ea typeface="Calibri" pitchFamily="34" charset="0"/>
              <a:cs typeface="Arial" pitchFamily="34" charset="0"/>
            </a:endParaRPr>
          </a:p>
          <a:p>
            <a:r>
              <a:rPr lang="en-US" sz="1600" dirty="0">
                <a:solidFill>
                  <a:prstClr val="black"/>
                </a:solidFill>
                <a:latin typeface="Arial" pitchFamily="34" charset="0"/>
                <a:ea typeface="Calibri" pitchFamily="34" charset="0"/>
                <a:cs typeface="Arial" pitchFamily="34" charset="0"/>
              </a:rPr>
              <a:t>Saturated</a:t>
            </a:r>
            <a:endParaRPr lang="en-US" sz="1600" dirty="0">
              <a:solidFill>
                <a:prstClr val="black"/>
              </a:solidFill>
              <a:latin typeface="Arial" pitchFamily="34" charset="0"/>
              <a:cs typeface="Arial" pitchFamily="34" charset="0"/>
            </a:endParaRPr>
          </a:p>
        </p:txBody>
      </p:sp>
      <p:sp>
        <p:nvSpPr>
          <p:cNvPr id="45" name="Text Box 14"/>
          <p:cNvSpPr txBox="1">
            <a:spLocks noChangeArrowheads="1"/>
          </p:cNvSpPr>
          <p:nvPr/>
        </p:nvSpPr>
        <p:spPr bwMode="auto">
          <a:xfrm>
            <a:off x="5813076" y="5157192"/>
            <a:ext cx="1279203" cy="121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endParaRPr lang="en-CA" sz="1600" dirty="0">
              <a:solidFill>
                <a:prstClr val="black"/>
              </a:solidFill>
              <a:latin typeface="Arial" pitchFamily="34" charset="0"/>
              <a:ea typeface="Calibri" pitchFamily="34" charset="0"/>
              <a:cs typeface="Arial" pitchFamily="34" charset="0"/>
            </a:endParaRPr>
          </a:p>
          <a:p>
            <a:r>
              <a:rPr lang="en-CA" sz="1600" dirty="0">
                <a:solidFill>
                  <a:prstClr val="black"/>
                </a:solidFill>
                <a:latin typeface="Arial" pitchFamily="34" charset="0"/>
                <a:ea typeface="Calibri" pitchFamily="34" charset="0"/>
                <a:cs typeface="Arial" pitchFamily="34" charset="0"/>
              </a:rPr>
              <a:t>Gabriel</a:t>
            </a:r>
            <a:endParaRPr lang="en-CA" sz="1600" dirty="0">
              <a:solidFill>
                <a:prstClr val="black"/>
              </a:solidFill>
              <a:latin typeface="Arial" pitchFamily="34" charset="0"/>
              <a:cs typeface="Arial" pitchFamily="34" charset="0"/>
            </a:endParaRPr>
          </a:p>
        </p:txBody>
      </p:sp>
      <p:sp>
        <p:nvSpPr>
          <p:cNvPr id="46" name="Text Box 12"/>
          <p:cNvSpPr txBox="1">
            <a:spLocks noChangeArrowheads="1"/>
          </p:cNvSpPr>
          <p:nvPr/>
        </p:nvSpPr>
        <p:spPr bwMode="auto">
          <a:xfrm>
            <a:off x="6892162" y="5157192"/>
            <a:ext cx="855012" cy="121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1" hangingPunct="1"/>
            <a:endParaRPr lang="en-CA" sz="1600" dirty="0">
              <a:solidFill>
                <a:prstClr val="black"/>
              </a:solidFill>
              <a:latin typeface="Arial" pitchFamily="34" charset="0"/>
              <a:ea typeface="Calibri" pitchFamily="34" charset="0"/>
              <a:cs typeface="Arial" pitchFamily="34" charset="0"/>
            </a:endParaRPr>
          </a:p>
          <a:p>
            <a:r>
              <a:rPr lang="en-CA" sz="1600" dirty="0">
                <a:solidFill>
                  <a:prstClr val="black"/>
                </a:solidFill>
                <a:latin typeface="Arial" pitchFamily="34" charset="0"/>
                <a:ea typeface="Calibri" pitchFamily="34" charset="0"/>
                <a:cs typeface="Arial" pitchFamily="34" charset="0"/>
              </a:rPr>
              <a:t>MST</a:t>
            </a:r>
            <a:endParaRPr lang="en-CA" sz="1600" dirty="0">
              <a:solidFill>
                <a:prstClr val="black"/>
              </a:solidFill>
              <a:latin typeface="Arial" pitchFamily="34" charset="0"/>
              <a:cs typeface="Arial" pitchFamily="34" charset="0"/>
            </a:endParaRPr>
          </a:p>
        </p:txBody>
      </p:sp>
      <p:cxnSp>
        <p:nvCxnSpPr>
          <p:cNvPr id="57" name="Straight Connector 56"/>
          <p:cNvCxnSpPr/>
          <p:nvPr/>
        </p:nvCxnSpPr>
        <p:spPr>
          <a:xfrm>
            <a:off x="1979712" y="2889316"/>
            <a:ext cx="1152128"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018914" y="3063022"/>
            <a:ext cx="1126976" cy="733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732240" y="1412776"/>
            <a:ext cx="504056"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164288" y="1196752"/>
            <a:ext cx="1440160" cy="430887"/>
          </a:xfrm>
          <a:prstGeom prst="rect">
            <a:avLst/>
          </a:prstGeom>
          <a:noFill/>
        </p:spPr>
        <p:txBody>
          <a:bodyPr wrap="square" rtlCol="0">
            <a:spAutoFit/>
          </a:bodyPr>
          <a:lstStyle/>
          <a:p>
            <a:pPr eaLnBrk="1" fontAlgn="auto" hangingPunct="1">
              <a:spcBef>
                <a:spcPts val="0"/>
              </a:spcBef>
              <a:spcAft>
                <a:spcPts val="0"/>
              </a:spcAft>
            </a:pPr>
            <a:r>
              <a:rPr lang="en-CA" sz="2200" dirty="0">
                <a:solidFill>
                  <a:prstClr val="black"/>
                </a:solidFill>
                <a:latin typeface="Calibri"/>
              </a:rPr>
              <a:t>True value</a:t>
            </a:r>
          </a:p>
        </p:txBody>
      </p:sp>
      <p:cxnSp>
        <p:nvCxnSpPr>
          <p:cNvPr id="70" name="Straight Connector 69"/>
          <p:cNvCxnSpPr/>
          <p:nvPr/>
        </p:nvCxnSpPr>
        <p:spPr>
          <a:xfrm>
            <a:off x="952282" y="2996952"/>
            <a:ext cx="1152128"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508104" y="3989298"/>
            <a:ext cx="1080000"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516216" y="4581128"/>
            <a:ext cx="1080000"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915900" y="5445224"/>
            <a:ext cx="792088"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CA">
              <a:solidFill>
                <a:prstClr val="white"/>
              </a:solidFill>
            </a:endParaRPr>
          </a:p>
        </p:txBody>
      </p:sp>
      <p:sp>
        <p:nvSpPr>
          <p:cNvPr id="42" name="TextBox 41"/>
          <p:cNvSpPr txBox="1"/>
          <p:nvPr/>
        </p:nvSpPr>
        <p:spPr>
          <a:xfrm>
            <a:off x="107504" y="2996952"/>
            <a:ext cx="720080" cy="523220"/>
          </a:xfrm>
          <a:prstGeom prst="rect">
            <a:avLst/>
          </a:prstGeom>
          <a:noFill/>
        </p:spPr>
        <p:txBody>
          <a:bodyPr wrap="square" rtlCol="0">
            <a:spAutoFit/>
          </a:bodyPr>
          <a:lstStyle/>
          <a:p>
            <a:pPr eaLnBrk="1" fontAlgn="auto" hangingPunct="1">
              <a:spcBef>
                <a:spcPts val="0"/>
              </a:spcBef>
              <a:spcAft>
                <a:spcPts val="0"/>
              </a:spcAft>
            </a:pPr>
            <a:r>
              <a:rPr lang="en-US" sz="2800" i="1" dirty="0">
                <a:solidFill>
                  <a:prstClr val="black"/>
                </a:solidFill>
                <a:latin typeface="Calibri"/>
              </a:rPr>
              <a:t>r</a:t>
            </a:r>
            <a:r>
              <a:rPr lang="en-US" sz="2800" i="1" baseline="-25000" dirty="0">
                <a:solidFill>
                  <a:prstClr val="black"/>
                </a:solidFill>
                <a:latin typeface="Calibri"/>
              </a:rPr>
              <a:t>m</a:t>
            </a:r>
          </a:p>
        </p:txBody>
      </p:sp>
      <p:cxnSp>
        <p:nvCxnSpPr>
          <p:cNvPr id="49" name="Straight Connector 48"/>
          <p:cNvCxnSpPr/>
          <p:nvPr/>
        </p:nvCxnSpPr>
        <p:spPr>
          <a:xfrm>
            <a:off x="4581976" y="3907300"/>
            <a:ext cx="1008000"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65706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066800"/>
          </a:xfrm>
        </p:spPr>
        <p:txBody>
          <a:bodyPr>
            <a:normAutofit fontScale="90000"/>
          </a:bodyPr>
          <a:lstStyle/>
          <a:p>
            <a:r>
              <a:rPr lang="en-US" sz="4000" dirty="0"/>
              <a:t>Model Based Network – </a:t>
            </a:r>
            <a:br>
              <a:rPr lang="en-US" sz="4000" dirty="0"/>
            </a:br>
            <a:r>
              <a:rPr lang="en-US" sz="4000" dirty="0"/>
              <a:t>Population graph</a:t>
            </a:r>
            <a:r>
              <a:rPr lang="en-US" sz="3200" dirty="0"/>
              <a:t> </a:t>
            </a:r>
            <a:r>
              <a:rPr lang="en-US" sz="1600" dirty="0"/>
              <a:t>(Dyer and </a:t>
            </a:r>
            <a:r>
              <a:rPr lang="en-US" sz="1600" dirty="0" err="1"/>
              <a:t>Nason</a:t>
            </a:r>
            <a:r>
              <a:rPr lang="en-US" sz="1600" dirty="0"/>
              <a:t> 2004)</a:t>
            </a:r>
            <a:endParaRPr lang="en-US" sz="2200" dirty="0"/>
          </a:p>
        </p:txBody>
      </p:sp>
      <p:sp>
        <p:nvSpPr>
          <p:cNvPr id="8" name="Text Placeholder 7"/>
          <p:cNvSpPr>
            <a:spLocks noGrp="1"/>
          </p:cNvSpPr>
          <p:nvPr>
            <p:ph type="body" sz="half" idx="1"/>
          </p:nvPr>
        </p:nvSpPr>
        <p:spPr>
          <a:xfrm>
            <a:off x="152400" y="1447800"/>
            <a:ext cx="6019800" cy="4572000"/>
          </a:xfrm>
        </p:spPr>
        <p:txBody>
          <a:bodyPr/>
          <a:lstStyle/>
          <a:p>
            <a:r>
              <a:rPr lang="en-US" sz="2800" dirty="0"/>
              <a:t>Prune edges not adding to structure</a:t>
            </a:r>
          </a:p>
          <a:p>
            <a:endParaRPr lang="en-US" sz="2800" dirty="0"/>
          </a:p>
          <a:p>
            <a:r>
              <a:rPr lang="en-US" sz="2800" dirty="0"/>
              <a:t>Nodes scaled to genetic variation</a:t>
            </a:r>
          </a:p>
          <a:p>
            <a:endParaRPr lang="en-US" sz="2800" dirty="0"/>
          </a:p>
          <a:p>
            <a:r>
              <a:rPr lang="en-US" sz="2800" dirty="0"/>
              <a:t>Edges scaled to genetic distance</a:t>
            </a:r>
          </a:p>
          <a:p>
            <a:endParaRPr lang="en-US" sz="2800" dirty="0"/>
          </a:p>
          <a:p>
            <a:r>
              <a:rPr lang="en-US" sz="2800" dirty="0"/>
              <a:t>Relatively assumption free</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905000"/>
            <a:ext cx="3481140" cy="2942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715000" y="4891169"/>
            <a:ext cx="3568520" cy="307777"/>
          </a:xfrm>
          <a:prstGeom prst="rect">
            <a:avLst/>
          </a:prstGeom>
          <a:noFill/>
        </p:spPr>
        <p:txBody>
          <a:bodyPr wrap="square" rtlCol="0">
            <a:spAutoFit/>
          </a:bodyPr>
          <a:lstStyle/>
          <a:p>
            <a:r>
              <a:rPr lang="en-US" sz="1400" dirty="0"/>
              <a:t>(</a:t>
            </a:r>
            <a:r>
              <a:rPr lang="en-US" sz="1400" dirty="0" err="1"/>
              <a:t>Garroway</a:t>
            </a:r>
            <a:r>
              <a:rPr lang="en-US" sz="1400" dirty="0"/>
              <a:t> et al 2008; </a:t>
            </a:r>
            <a:r>
              <a:rPr lang="en-US" sz="1400" dirty="0" err="1"/>
              <a:t>Koen</a:t>
            </a:r>
            <a:r>
              <a:rPr lang="en-US" sz="1400" dirty="0"/>
              <a:t> et al 2010)</a:t>
            </a:r>
          </a:p>
        </p:txBody>
      </p:sp>
      <p:pic>
        <p:nvPicPr>
          <p:cNvPr id="9" name="Picture 2" descr="http://www.wildernessclassroom.com/wp/wp-content/uploads/2008/11/pine_marte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900000">
            <a:off x="7384309" y="-596483"/>
            <a:ext cx="2005623" cy="256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43973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enetic_sample_si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10200" cy="701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descr="https://classconnection.s3.amazonaws.com/983/flashcards/646983/png/screen_shot_2012-02-02_at_6.26.58_pm1328232429214.png"/>
          <p:cNvPicPr>
            <a:picLocks noChangeAspect="1" noChangeArrowheads="1"/>
          </p:cNvPicPr>
          <p:nvPr/>
        </p:nvPicPr>
        <p:blipFill rotWithShape="1">
          <a:blip r:embed="rId3">
            <a:extLst>
              <a:ext uri="{28A0092B-C50C-407E-A947-70E740481C1C}">
                <a14:useLocalDpi xmlns:a14="http://schemas.microsoft.com/office/drawing/2010/main" val="0"/>
              </a:ext>
            </a:extLst>
          </a:blip>
          <a:srcRect l="6796" t="21467" r="9709"/>
          <a:stretch/>
        </p:blipFill>
        <p:spPr bwMode="auto">
          <a:xfrm>
            <a:off x="5400972" y="356047"/>
            <a:ext cx="3806528"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7"/>
          <p:cNvSpPr>
            <a:spLocks noChangeArrowheads="1"/>
          </p:cNvSpPr>
          <p:nvPr/>
        </p:nvSpPr>
        <p:spPr bwMode="auto">
          <a:xfrm>
            <a:off x="5400972" y="3122681"/>
            <a:ext cx="3721100" cy="3505200"/>
          </a:xfrm>
          <a:prstGeom prst="rect">
            <a:avLst/>
          </a:prstGeom>
          <a:noFill/>
          <a:ln w="9525">
            <a:noFill/>
            <a:miter lim="800000"/>
            <a:headEnd/>
            <a:tailEnd/>
          </a:ln>
          <a:effectLst/>
        </p:spPr>
        <p:txBody>
          <a:bodyPr/>
          <a:lstStyle/>
          <a:p>
            <a:pPr marL="342900" indent="-342900" algn="ctr" eaLnBrk="1" fontAlgn="auto" hangingPunct="1">
              <a:spcBef>
                <a:spcPct val="20000"/>
              </a:spcBef>
              <a:spcAft>
                <a:spcPts val="0"/>
              </a:spcAft>
              <a:buClr>
                <a:srgbClr val="00CCFF"/>
              </a:buClr>
              <a:buSzPct val="65000"/>
              <a:buFont typeface="Wingdings" pitchFamily="2" charset="2"/>
              <a:buNone/>
              <a:defRPr/>
            </a:pPr>
            <a:endParaRPr lang="en-US" sz="2400" dirty="0">
              <a:solidFill>
                <a:srgbClr val="FFFFFF"/>
              </a:solidFill>
              <a:effectLst>
                <a:outerShdw blurRad="38100" dist="38100" dir="2700000" algn="tl">
                  <a:srgbClr val="000000"/>
                </a:outerShdw>
              </a:effectLst>
              <a:latin typeface="Tahoma"/>
            </a:endParaRPr>
          </a:p>
          <a:p>
            <a:pPr marL="342900" indent="-342900" algn="ctr" eaLnBrk="1" fontAlgn="auto" hangingPunct="1">
              <a:spcBef>
                <a:spcPct val="20000"/>
              </a:spcBef>
              <a:spcAft>
                <a:spcPts val="0"/>
              </a:spcAft>
              <a:buClr>
                <a:srgbClr val="00CCFF"/>
              </a:buClr>
              <a:buSzPct val="65000"/>
              <a:buFont typeface="Wingdings" pitchFamily="2" charset="2"/>
              <a:buNone/>
              <a:defRPr/>
            </a:pPr>
            <a:r>
              <a:rPr lang="en-US" sz="2400" dirty="0">
                <a:solidFill>
                  <a:srgbClr val="FFFFFF"/>
                </a:solidFill>
                <a:effectLst>
                  <a:outerShdw blurRad="38100" dist="38100" dir="2700000" algn="tl">
                    <a:srgbClr val="000000"/>
                  </a:outerShdw>
                </a:effectLst>
                <a:latin typeface="Tahoma"/>
              </a:rPr>
              <a:t>10-30 samples/site (n=160/22)</a:t>
            </a:r>
          </a:p>
          <a:p>
            <a:pPr marL="342900" indent="-342900" algn="ctr" eaLnBrk="1" fontAlgn="auto" hangingPunct="1">
              <a:spcBef>
                <a:spcPct val="20000"/>
              </a:spcBef>
              <a:spcAft>
                <a:spcPts val="0"/>
              </a:spcAft>
              <a:buClr>
                <a:srgbClr val="00CCFF"/>
              </a:buClr>
              <a:buSzPct val="65000"/>
              <a:buFont typeface="Wingdings" pitchFamily="2" charset="2"/>
              <a:buNone/>
              <a:defRPr/>
            </a:pPr>
            <a:r>
              <a:rPr lang="en-US" sz="2400" dirty="0">
                <a:solidFill>
                  <a:srgbClr val="FFFFFF"/>
                </a:solidFill>
                <a:effectLst>
                  <a:outerShdw blurRad="38100" dist="38100" dir="2700000" algn="tl">
                    <a:srgbClr val="000000"/>
                  </a:outerShdw>
                </a:effectLst>
                <a:latin typeface="Tahoma"/>
              </a:rPr>
              <a:t>Microsatellite genotypes (n=8)</a:t>
            </a:r>
          </a:p>
          <a:p>
            <a:pPr marL="342900" indent="-342900" algn="ctr" eaLnBrk="1" fontAlgn="auto" hangingPunct="1">
              <a:spcBef>
                <a:spcPct val="20000"/>
              </a:spcBef>
              <a:spcAft>
                <a:spcPts val="0"/>
              </a:spcAft>
              <a:buClr>
                <a:srgbClr val="00CCFF"/>
              </a:buClr>
              <a:buSzPct val="65000"/>
              <a:buFont typeface="Wingdings" pitchFamily="2" charset="2"/>
              <a:buNone/>
              <a:defRPr/>
            </a:pPr>
            <a:r>
              <a:rPr lang="en-US" sz="1200" dirty="0">
                <a:solidFill>
                  <a:srgbClr val="FFFFFF"/>
                </a:solidFill>
                <a:effectLst>
                  <a:outerShdw blurRad="38100" dist="38100" dir="2700000" algn="tl">
                    <a:srgbClr val="000000"/>
                  </a:outerShdw>
                </a:effectLst>
                <a:latin typeface="Tahoma"/>
              </a:rPr>
              <a:t>(Scherer et al. 2012)</a:t>
            </a:r>
          </a:p>
          <a:p>
            <a:pPr marL="342900" indent="-342900" algn="ctr" eaLnBrk="1" fontAlgn="auto" hangingPunct="1">
              <a:spcBef>
                <a:spcPct val="20000"/>
              </a:spcBef>
              <a:spcAft>
                <a:spcPts val="0"/>
              </a:spcAft>
              <a:buClr>
                <a:srgbClr val="00CCFF"/>
              </a:buClr>
              <a:buSzPct val="65000"/>
              <a:buFont typeface="Wingdings" pitchFamily="2" charset="2"/>
              <a:buNone/>
              <a:defRPr/>
            </a:pPr>
            <a:r>
              <a:rPr lang="en-US" sz="2400" dirty="0">
                <a:solidFill>
                  <a:srgbClr val="FFFFFF"/>
                </a:solidFill>
                <a:effectLst>
                  <a:outerShdw blurRad="38100" dist="38100" dir="2700000" algn="tl">
                    <a:srgbClr val="000000"/>
                  </a:outerShdw>
                </a:effectLst>
                <a:latin typeface="Tahoma"/>
              </a:rPr>
              <a:t>Screened for siblings </a:t>
            </a:r>
          </a:p>
          <a:p>
            <a:pPr marL="342900" indent="-342900" algn="ctr" eaLnBrk="1" fontAlgn="auto" hangingPunct="1">
              <a:spcBef>
                <a:spcPct val="20000"/>
              </a:spcBef>
              <a:spcAft>
                <a:spcPts val="0"/>
              </a:spcAft>
              <a:buClr>
                <a:srgbClr val="00CCFF"/>
              </a:buClr>
              <a:buSzPct val="65000"/>
              <a:buFont typeface="Wingdings" pitchFamily="2" charset="2"/>
              <a:buNone/>
              <a:defRPr/>
            </a:pPr>
            <a:r>
              <a:rPr lang="en-US" sz="1200" dirty="0">
                <a:solidFill>
                  <a:srgbClr val="FFFFFF"/>
                </a:solidFill>
                <a:effectLst>
                  <a:outerShdw blurRad="38100" dist="38100" dir="2700000" algn="tl">
                    <a:srgbClr val="000000"/>
                  </a:outerShdw>
                </a:effectLst>
                <a:latin typeface="Tahoma"/>
              </a:rPr>
              <a:t>(Goldberg &amp; Waits 2010</a:t>
            </a:r>
            <a:r>
              <a:rPr lang="en-US" sz="1200" i="1" dirty="0">
                <a:solidFill>
                  <a:srgbClr val="FFFFFF"/>
                </a:solidFill>
                <a:effectLst>
                  <a:outerShdw blurRad="38100" dist="38100" dir="2700000" algn="tl">
                    <a:srgbClr val="000000"/>
                  </a:outerShdw>
                </a:effectLst>
                <a:latin typeface="Tahoma"/>
              </a:rPr>
              <a:t>; </a:t>
            </a:r>
            <a:r>
              <a:rPr lang="en-US" sz="1200" dirty="0">
                <a:solidFill>
                  <a:srgbClr val="FFFFFF"/>
                </a:solidFill>
                <a:effectLst>
                  <a:outerShdw blurRad="38100" dist="38100" dir="2700000" algn="tl">
                    <a:srgbClr val="000000"/>
                  </a:outerShdw>
                </a:effectLst>
                <a:latin typeface="Tahoma"/>
              </a:rPr>
              <a:t>COLONY - Wang 2004)</a:t>
            </a:r>
          </a:p>
        </p:txBody>
      </p:sp>
      <p:sp>
        <p:nvSpPr>
          <p:cNvPr id="2" name="TextBox 1"/>
          <p:cNvSpPr txBox="1"/>
          <p:nvPr/>
        </p:nvSpPr>
        <p:spPr>
          <a:xfrm>
            <a:off x="0" y="6694131"/>
            <a:ext cx="1478290" cy="261610"/>
          </a:xfrm>
          <a:prstGeom prst="rect">
            <a:avLst/>
          </a:prstGeom>
          <a:noFill/>
        </p:spPr>
        <p:txBody>
          <a:bodyPr wrap="none" rtlCol="0">
            <a:spAutoFit/>
          </a:bodyPr>
          <a:lstStyle/>
          <a:p>
            <a:pPr eaLnBrk="1" fontAlgn="auto" hangingPunct="1">
              <a:spcBef>
                <a:spcPts val="0"/>
              </a:spcBef>
              <a:spcAft>
                <a:spcPts val="0"/>
              </a:spcAft>
            </a:pPr>
            <a:r>
              <a:rPr lang="en-US" sz="1100" dirty="0">
                <a:solidFill>
                  <a:srgbClr val="000000"/>
                </a:solidFill>
                <a:latin typeface="Tahoma"/>
              </a:rPr>
              <a:t>(Scherer et al. 2012)</a:t>
            </a:r>
          </a:p>
        </p:txBody>
      </p:sp>
      <p:sp>
        <p:nvSpPr>
          <p:cNvPr id="3" name="TextBox 2"/>
          <p:cNvSpPr txBox="1"/>
          <p:nvPr/>
        </p:nvSpPr>
        <p:spPr>
          <a:xfrm>
            <a:off x="5637111" y="6527617"/>
            <a:ext cx="3288529" cy="276999"/>
          </a:xfrm>
          <a:prstGeom prst="rect">
            <a:avLst/>
          </a:prstGeom>
          <a:noFill/>
        </p:spPr>
        <p:txBody>
          <a:bodyPr wrap="none" rtlCol="0">
            <a:spAutoFit/>
          </a:bodyPr>
          <a:lstStyle/>
          <a:p>
            <a:r>
              <a:rPr lang="en-US" sz="1200" dirty="0"/>
              <a:t>Collaborators: Scherer, Muths, Oyler-McCance</a:t>
            </a:r>
          </a:p>
        </p:txBody>
      </p:sp>
    </p:spTree>
    <p:extLst>
      <p:ext uri="{BB962C8B-B14F-4D97-AF65-F5344CB8AC3E}">
        <p14:creationId xmlns:p14="http://schemas.microsoft.com/office/powerpoint/2010/main" val="2309750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7620000" cy="6858000"/>
            <a:chOff x="6096" y="0"/>
            <a:chExt cx="7080504" cy="6858000"/>
          </a:xfrm>
        </p:grpSpPr>
        <p:pic>
          <p:nvPicPr>
            <p:cNvPr id="2" name="Picture 1"/>
            <p:cNvPicPr/>
            <p:nvPr/>
          </p:nvPicPr>
          <p:blipFill>
            <a:blip r:embed="rId2"/>
            <a:stretch>
              <a:fillRect/>
            </a:stretch>
          </p:blipFill>
          <p:spPr>
            <a:xfrm>
              <a:off x="6096" y="0"/>
              <a:ext cx="7080504" cy="6858000"/>
            </a:xfrm>
            <a:prstGeom prst="rect">
              <a:avLst/>
            </a:prstGeom>
          </p:spPr>
        </p:pic>
        <p:sp>
          <p:nvSpPr>
            <p:cNvPr id="3" name="Oval 2"/>
            <p:cNvSpPr/>
            <p:nvPr/>
          </p:nvSpPr>
          <p:spPr bwMode="auto">
            <a:xfrm>
              <a:off x="1752600" y="228600"/>
              <a:ext cx="5029200" cy="3657600"/>
            </a:xfrm>
            <a:prstGeom prst="ellipse">
              <a:avLst/>
            </a:prstGeom>
            <a:noFill/>
            <a:ln w="762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
          <p:nvSpPr>
            <p:cNvPr id="4" name="Oval 3"/>
            <p:cNvSpPr/>
            <p:nvPr/>
          </p:nvSpPr>
          <p:spPr bwMode="auto">
            <a:xfrm>
              <a:off x="152400" y="3581400"/>
              <a:ext cx="3886200" cy="2438400"/>
            </a:xfrm>
            <a:prstGeom prst="ellipse">
              <a:avLst/>
            </a:prstGeom>
            <a:noFill/>
            <a:ln w="762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
          <p:nvSpPr>
            <p:cNvPr id="5" name="Oval 4"/>
            <p:cNvSpPr/>
            <p:nvPr/>
          </p:nvSpPr>
          <p:spPr bwMode="auto">
            <a:xfrm rot="1397851">
              <a:off x="4419600" y="3886200"/>
              <a:ext cx="1752600" cy="2438400"/>
            </a:xfrm>
            <a:prstGeom prst="ellipse">
              <a:avLst/>
            </a:prstGeom>
            <a:noFill/>
            <a:ln w="762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grpSp>
      <p:pic>
        <p:nvPicPr>
          <p:cNvPr id="8" name="Picture 4" descr="http://idahoherps.pbworks.com/f/1222829387/Wood%20Frog%202%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5161" y="228600"/>
            <a:ext cx="1728941" cy="1383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7019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6781800" cy="6858000"/>
          </a:xfrm>
          <a:prstGeom prst="rect">
            <a:avLst/>
          </a:prstGeom>
        </p:spPr>
      </p:pic>
      <p:sp>
        <p:nvSpPr>
          <p:cNvPr id="3" name="Oval 2"/>
          <p:cNvSpPr/>
          <p:nvPr/>
        </p:nvSpPr>
        <p:spPr bwMode="auto">
          <a:xfrm>
            <a:off x="2895600" y="1371600"/>
            <a:ext cx="1449010" cy="1676400"/>
          </a:xfrm>
          <a:prstGeom prst="ellipse">
            <a:avLst/>
          </a:prstGeom>
          <a:noFill/>
          <a:ln w="762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
        <p:nvSpPr>
          <p:cNvPr id="4" name="Oval 3"/>
          <p:cNvSpPr/>
          <p:nvPr/>
        </p:nvSpPr>
        <p:spPr bwMode="auto">
          <a:xfrm>
            <a:off x="3048000" y="4114800"/>
            <a:ext cx="1002254" cy="2057400"/>
          </a:xfrm>
          <a:prstGeom prst="ellipse">
            <a:avLst/>
          </a:prstGeom>
          <a:noFill/>
          <a:ln w="762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21492467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457200" y="315396"/>
            <a:ext cx="8229600" cy="1534194"/>
          </a:xfrm>
        </p:spPr>
        <p:txBody>
          <a:bodyPr>
            <a:normAutofit fontScale="90000"/>
          </a:bodyPr>
          <a:lstStyle/>
          <a:p>
            <a:r>
              <a:rPr lang="en-US" dirty="0"/>
              <a:t>Degree </a:t>
            </a:r>
            <a:br>
              <a:rPr lang="en-US" dirty="0"/>
            </a:br>
            <a:r>
              <a:rPr lang="en-US" sz="4000" dirty="0">
                <a:solidFill>
                  <a:prstClr val="black"/>
                </a:solidFill>
              </a:rPr>
              <a:t>Number of nodes linked to a node</a:t>
            </a:r>
            <a:br>
              <a:rPr lang="en-US" dirty="0">
                <a:solidFill>
                  <a:prstClr val="black"/>
                </a:solidFill>
              </a:rPr>
            </a:br>
            <a:endParaRPr lang="en-US" dirty="0"/>
          </a:p>
        </p:txBody>
      </p:sp>
      <p:grpSp>
        <p:nvGrpSpPr>
          <p:cNvPr id="23" name="Group 22"/>
          <p:cNvGrpSpPr/>
          <p:nvPr/>
        </p:nvGrpSpPr>
        <p:grpSpPr>
          <a:xfrm>
            <a:off x="0" y="1981200"/>
            <a:ext cx="9105214" cy="3110948"/>
            <a:chOff x="0" y="2527852"/>
            <a:chExt cx="9105214" cy="3110948"/>
          </a:xfrm>
        </p:grpSpPr>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27852"/>
              <a:ext cx="9105214" cy="3110948"/>
            </a:xfrm>
            <a:prstGeom prst="rect">
              <a:avLst/>
            </a:prstGeom>
          </p:spPr>
        </p:pic>
        <p:sp>
          <p:nvSpPr>
            <p:cNvPr id="6" name="TextBox 5"/>
            <p:cNvSpPr txBox="1"/>
            <p:nvPr/>
          </p:nvSpPr>
          <p:spPr>
            <a:xfrm>
              <a:off x="301548" y="4035462"/>
              <a:ext cx="311304" cy="369332"/>
            </a:xfrm>
            <a:prstGeom prst="rect">
              <a:avLst/>
            </a:prstGeom>
            <a:noFill/>
          </p:spPr>
          <p:txBody>
            <a:bodyPr wrap="none" rtlCol="0">
              <a:spAutoFit/>
            </a:bodyPr>
            <a:lstStyle/>
            <a:p>
              <a:r>
                <a:rPr lang="en-US" dirty="0"/>
                <a:t>1</a:t>
              </a:r>
            </a:p>
          </p:txBody>
        </p:sp>
        <p:sp>
          <p:nvSpPr>
            <p:cNvPr id="7" name="TextBox 6"/>
            <p:cNvSpPr txBox="1"/>
            <p:nvPr/>
          </p:nvSpPr>
          <p:spPr>
            <a:xfrm>
              <a:off x="838200" y="4962320"/>
              <a:ext cx="311304" cy="369332"/>
            </a:xfrm>
            <a:prstGeom prst="rect">
              <a:avLst/>
            </a:prstGeom>
            <a:noFill/>
          </p:spPr>
          <p:txBody>
            <a:bodyPr wrap="none" rtlCol="0">
              <a:spAutoFit/>
            </a:bodyPr>
            <a:lstStyle/>
            <a:p>
              <a:r>
                <a:rPr lang="en-US" dirty="0"/>
                <a:t>1</a:t>
              </a:r>
            </a:p>
          </p:txBody>
        </p:sp>
        <p:sp>
          <p:nvSpPr>
            <p:cNvPr id="8" name="TextBox 7"/>
            <p:cNvSpPr txBox="1"/>
            <p:nvPr/>
          </p:nvSpPr>
          <p:spPr>
            <a:xfrm>
              <a:off x="2743200" y="4871039"/>
              <a:ext cx="311304" cy="369332"/>
            </a:xfrm>
            <a:prstGeom prst="rect">
              <a:avLst/>
            </a:prstGeom>
            <a:noFill/>
          </p:spPr>
          <p:txBody>
            <a:bodyPr wrap="none" rtlCol="0">
              <a:spAutoFit/>
            </a:bodyPr>
            <a:lstStyle/>
            <a:p>
              <a:r>
                <a:rPr lang="en-US" dirty="0"/>
                <a:t>1</a:t>
              </a:r>
            </a:p>
          </p:txBody>
        </p:sp>
        <p:sp>
          <p:nvSpPr>
            <p:cNvPr id="9" name="TextBox 8"/>
            <p:cNvSpPr txBox="1"/>
            <p:nvPr/>
          </p:nvSpPr>
          <p:spPr>
            <a:xfrm>
              <a:off x="3810000" y="4501707"/>
              <a:ext cx="311304" cy="369332"/>
            </a:xfrm>
            <a:prstGeom prst="rect">
              <a:avLst/>
            </a:prstGeom>
            <a:noFill/>
          </p:spPr>
          <p:txBody>
            <a:bodyPr wrap="none" rtlCol="0">
              <a:spAutoFit/>
            </a:bodyPr>
            <a:lstStyle/>
            <a:p>
              <a:r>
                <a:rPr lang="en-US" dirty="0"/>
                <a:t>1</a:t>
              </a:r>
            </a:p>
          </p:txBody>
        </p:sp>
        <p:sp>
          <p:nvSpPr>
            <p:cNvPr id="10" name="TextBox 9"/>
            <p:cNvSpPr txBox="1"/>
            <p:nvPr/>
          </p:nvSpPr>
          <p:spPr>
            <a:xfrm>
              <a:off x="3857170" y="3539428"/>
              <a:ext cx="311304" cy="369332"/>
            </a:xfrm>
            <a:prstGeom prst="rect">
              <a:avLst/>
            </a:prstGeom>
            <a:noFill/>
          </p:spPr>
          <p:txBody>
            <a:bodyPr wrap="none" rtlCol="0">
              <a:spAutoFit/>
            </a:bodyPr>
            <a:lstStyle/>
            <a:p>
              <a:r>
                <a:rPr lang="en-US" dirty="0"/>
                <a:t>2</a:t>
              </a:r>
            </a:p>
          </p:txBody>
        </p:sp>
        <p:sp>
          <p:nvSpPr>
            <p:cNvPr id="11" name="TextBox 10"/>
            <p:cNvSpPr txBox="1"/>
            <p:nvPr/>
          </p:nvSpPr>
          <p:spPr>
            <a:xfrm>
              <a:off x="2130772" y="2703390"/>
              <a:ext cx="311304" cy="369332"/>
            </a:xfrm>
            <a:prstGeom prst="rect">
              <a:avLst/>
            </a:prstGeom>
            <a:noFill/>
          </p:spPr>
          <p:txBody>
            <a:bodyPr wrap="none" rtlCol="0">
              <a:spAutoFit/>
            </a:bodyPr>
            <a:lstStyle/>
            <a:p>
              <a:r>
                <a:rPr lang="en-US" dirty="0"/>
                <a:t>2</a:t>
              </a:r>
            </a:p>
          </p:txBody>
        </p:sp>
        <p:sp>
          <p:nvSpPr>
            <p:cNvPr id="12" name="TextBox 11"/>
            <p:cNvSpPr txBox="1"/>
            <p:nvPr/>
          </p:nvSpPr>
          <p:spPr>
            <a:xfrm>
              <a:off x="2037854" y="3883973"/>
              <a:ext cx="311304" cy="369332"/>
            </a:xfrm>
            <a:prstGeom prst="rect">
              <a:avLst/>
            </a:prstGeom>
            <a:noFill/>
          </p:spPr>
          <p:txBody>
            <a:bodyPr wrap="none" rtlCol="0">
              <a:spAutoFit/>
            </a:bodyPr>
            <a:lstStyle/>
            <a:p>
              <a:r>
                <a:rPr lang="en-US" dirty="0"/>
                <a:t>4</a:t>
              </a:r>
            </a:p>
          </p:txBody>
        </p:sp>
        <p:sp>
          <p:nvSpPr>
            <p:cNvPr id="15" name="TextBox 14"/>
            <p:cNvSpPr txBox="1"/>
            <p:nvPr/>
          </p:nvSpPr>
          <p:spPr>
            <a:xfrm>
              <a:off x="4990557" y="4099698"/>
              <a:ext cx="311304" cy="369332"/>
            </a:xfrm>
            <a:prstGeom prst="rect">
              <a:avLst/>
            </a:prstGeom>
            <a:noFill/>
          </p:spPr>
          <p:txBody>
            <a:bodyPr wrap="none" rtlCol="0">
              <a:spAutoFit/>
            </a:bodyPr>
            <a:lstStyle/>
            <a:p>
              <a:r>
                <a:rPr lang="en-US" dirty="0"/>
                <a:t>2</a:t>
              </a:r>
            </a:p>
          </p:txBody>
        </p:sp>
        <p:sp>
          <p:nvSpPr>
            <p:cNvPr id="16" name="TextBox 15"/>
            <p:cNvSpPr txBox="1"/>
            <p:nvPr/>
          </p:nvSpPr>
          <p:spPr>
            <a:xfrm>
              <a:off x="5527209" y="5026556"/>
              <a:ext cx="311304" cy="369332"/>
            </a:xfrm>
            <a:prstGeom prst="rect">
              <a:avLst/>
            </a:prstGeom>
            <a:noFill/>
          </p:spPr>
          <p:txBody>
            <a:bodyPr wrap="none" rtlCol="0">
              <a:spAutoFit/>
            </a:bodyPr>
            <a:lstStyle/>
            <a:p>
              <a:r>
                <a:rPr lang="en-US" dirty="0"/>
                <a:t>2</a:t>
              </a:r>
            </a:p>
          </p:txBody>
        </p:sp>
        <p:sp>
          <p:nvSpPr>
            <p:cNvPr id="17" name="TextBox 16"/>
            <p:cNvSpPr txBox="1"/>
            <p:nvPr/>
          </p:nvSpPr>
          <p:spPr>
            <a:xfrm>
              <a:off x="7432209" y="4935275"/>
              <a:ext cx="311304" cy="369332"/>
            </a:xfrm>
            <a:prstGeom prst="rect">
              <a:avLst/>
            </a:prstGeom>
            <a:noFill/>
          </p:spPr>
          <p:txBody>
            <a:bodyPr wrap="none" rtlCol="0">
              <a:spAutoFit/>
            </a:bodyPr>
            <a:lstStyle/>
            <a:p>
              <a:r>
                <a:rPr lang="en-US" dirty="0"/>
                <a:t>1</a:t>
              </a:r>
            </a:p>
          </p:txBody>
        </p:sp>
        <p:sp>
          <p:nvSpPr>
            <p:cNvPr id="18" name="TextBox 17"/>
            <p:cNvSpPr txBox="1"/>
            <p:nvPr/>
          </p:nvSpPr>
          <p:spPr>
            <a:xfrm>
              <a:off x="8499009" y="4565943"/>
              <a:ext cx="311304" cy="369332"/>
            </a:xfrm>
            <a:prstGeom prst="rect">
              <a:avLst/>
            </a:prstGeom>
            <a:noFill/>
          </p:spPr>
          <p:txBody>
            <a:bodyPr wrap="none" rtlCol="0">
              <a:spAutoFit/>
            </a:bodyPr>
            <a:lstStyle/>
            <a:p>
              <a:r>
                <a:rPr lang="en-US" dirty="0"/>
                <a:t>2</a:t>
              </a:r>
            </a:p>
          </p:txBody>
        </p:sp>
        <p:sp>
          <p:nvSpPr>
            <p:cNvPr id="19" name="TextBox 18"/>
            <p:cNvSpPr txBox="1"/>
            <p:nvPr/>
          </p:nvSpPr>
          <p:spPr>
            <a:xfrm>
              <a:off x="8546179" y="3603664"/>
              <a:ext cx="311304" cy="369332"/>
            </a:xfrm>
            <a:prstGeom prst="rect">
              <a:avLst/>
            </a:prstGeom>
            <a:noFill/>
          </p:spPr>
          <p:txBody>
            <a:bodyPr wrap="none" rtlCol="0">
              <a:spAutoFit/>
            </a:bodyPr>
            <a:lstStyle/>
            <a:p>
              <a:r>
                <a:rPr lang="en-US" dirty="0"/>
                <a:t>3</a:t>
              </a:r>
            </a:p>
          </p:txBody>
        </p:sp>
        <p:sp>
          <p:nvSpPr>
            <p:cNvPr id="20" name="TextBox 19"/>
            <p:cNvSpPr txBox="1"/>
            <p:nvPr/>
          </p:nvSpPr>
          <p:spPr>
            <a:xfrm>
              <a:off x="6882515" y="2703390"/>
              <a:ext cx="311304" cy="369332"/>
            </a:xfrm>
            <a:prstGeom prst="rect">
              <a:avLst/>
            </a:prstGeom>
            <a:noFill/>
          </p:spPr>
          <p:txBody>
            <a:bodyPr wrap="none" rtlCol="0">
              <a:spAutoFit/>
            </a:bodyPr>
            <a:lstStyle/>
            <a:p>
              <a:r>
                <a:rPr lang="en-US" dirty="0"/>
                <a:t>3</a:t>
              </a:r>
            </a:p>
          </p:txBody>
        </p:sp>
        <p:sp>
          <p:nvSpPr>
            <p:cNvPr id="21" name="TextBox 20"/>
            <p:cNvSpPr txBox="1"/>
            <p:nvPr/>
          </p:nvSpPr>
          <p:spPr>
            <a:xfrm>
              <a:off x="6726863" y="3948209"/>
              <a:ext cx="311304" cy="369332"/>
            </a:xfrm>
            <a:prstGeom prst="rect">
              <a:avLst/>
            </a:prstGeom>
            <a:noFill/>
          </p:spPr>
          <p:txBody>
            <a:bodyPr wrap="none" rtlCol="0">
              <a:spAutoFit/>
            </a:bodyPr>
            <a:lstStyle/>
            <a:p>
              <a:r>
                <a:rPr lang="en-US" dirty="0"/>
                <a:t>3</a:t>
              </a:r>
            </a:p>
          </p:txBody>
        </p:sp>
      </p:grpSp>
      <p:sp>
        <p:nvSpPr>
          <p:cNvPr id="24" name="TextBox 23"/>
          <p:cNvSpPr txBox="1"/>
          <p:nvPr/>
        </p:nvSpPr>
        <p:spPr>
          <a:xfrm>
            <a:off x="1796514" y="6504063"/>
            <a:ext cx="7271286" cy="307777"/>
          </a:xfrm>
          <a:prstGeom prst="rect">
            <a:avLst/>
          </a:prstGeom>
          <a:noFill/>
        </p:spPr>
        <p:txBody>
          <a:bodyPr wrap="none" rtlCol="0">
            <a:spAutoFit/>
          </a:bodyPr>
          <a:lstStyle/>
          <a:p>
            <a:r>
              <a:rPr lang="en-US" sz="1400" dirty="0"/>
              <a:t>(Murphy, Dyer, Cushman in press; </a:t>
            </a:r>
            <a:r>
              <a:rPr lang="en-US" sz="1400" i="1" dirty="0"/>
              <a:t>Landscape Genetics: Concepts, Methods, Applications</a:t>
            </a:r>
            <a:r>
              <a:rPr lang="en-US" sz="1400" dirty="0"/>
              <a:t>)</a:t>
            </a:r>
          </a:p>
        </p:txBody>
      </p:sp>
    </p:spTree>
    <p:extLst>
      <p:ext uri="{BB962C8B-B14F-4D97-AF65-F5344CB8AC3E}">
        <p14:creationId xmlns:p14="http://schemas.microsoft.com/office/powerpoint/2010/main" val="49032198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28600"/>
            <a:ext cx="8229600" cy="1066800"/>
          </a:xfrm>
        </p:spPr>
        <p:txBody>
          <a:bodyPr/>
          <a:lstStyle/>
          <a:p>
            <a:r>
              <a:rPr lang="en-US" dirty="0"/>
              <a:t>Degree</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2941" t="10000" r="12289" b="8889"/>
          <a:stretch/>
        </p:blipFill>
        <p:spPr>
          <a:xfrm>
            <a:off x="152400" y="1108067"/>
            <a:ext cx="3962400" cy="5562600"/>
          </a:xfrm>
          <a:prstGeom prst="rect">
            <a:avLst/>
          </a:prstGeom>
        </p:spPr>
      </p:pic>
      <p:pic>
        <p:nvPicPr>
          <p:cNvPr id="9" name="Picture 8"/>
          <p:cNvPicPr/>
          <p:nvPr/>
        </p:nvPicPr>
        <p:blipFill>
          <a:blip r:embed="rId3"/>
          <a:stretch>
            <a:fillRect/>
          </a:stretch>
        </p:blipFill>
        <p:spPr>
          <a:xfrm>
            <a:off x="4419600" y="1450967"/>
            <a:ext cx="4495800" cy="4876800"/>
          </a:xfrm>
          <a:prstGeom prst="rect">
            <a:avLst/>
          </a:prstGeom>
        </p:spPr>
      </p:pic>
      <p:sp>
        <p:nvSpPr>
          <p:cNvPr id="10" name="Left Arrow 9"/>
          <p:cNvSpPr/>
          <p:nvPr/>
        </p:nvSpPr>
        <p:spPr bwMode="auto">
          <a:xfrm>
            <a:off x="1828800" y="1641467"/>
            <a:ext cx="1524000" cy="5334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
        <p:nvSpPr>
          <p:cNvPr id="11" name="Left Arrow 10"/>
          <p:cNvSpPr/>
          <p:nvPr/>
        </p:nvSpPr>
        <p:spPr bwMode="auto">
          <a:xfrm>
            <a:off x="1676400" y="4572000"/>
            <a:ext cx="1524000" cy="5334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1991309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52400" y="3352800"/>
            <a:ext cx="9105214" cy="3110948"/>
            <a:chOff x="0" y="2527852"/>
            <a:chExt cx="9105214" cy="3110948"/>
          </a:xfrm>
        </p:grpSpPr>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27852"/>
              <a:ext cx="9105214" cy="3110948"/>
            </a:xfrm>
            <a:prstGeom prst="rect">
              <a:avLst/>
            </a:prstGeom>
          </p:spPr>
        </p:pic>
        <p:sp>
          <p:nvSpPr>
            <p:cNvPr id="6" name="TextBox 5"/>
            <p:cNvSpPr txBox="1"/>
            <p:nvPr/>
          </p:nvSpPr>
          <p:spPr>
            <a:xfrm>
              <a:off x="301548" y="4035462"/>
              <a:ext cx="311304" cy="369332"/>
            </a:xfrm>
            <a:prstGeom prst="rect">
              <a:avLst/>
            </a:prstGeom>
            <a:noFill/>
          </p:spPr>
          <p:txBody>
            <a:bodyPr wrap="none" rtlCol="0">
              <a:spAutoFit/>
            </a:bodyPr>
            <a:lstStyle/>
            <a:p>
              <a:r>
                <a:rPr lang="en-US" dirty="0">
                  <a:solidFill>
                    <a:prstClr val="black"/>
                  </a:solidFill>
                </a:rPr>
                <a:t>1</a:t>
              </a:r>
            </a:p>
          </p:txBody>
        </p:sp>
        <p:sp>
          <p:nvSpPr>
            <p:cNvPr id="7" name="TextBox 6"/>
            <p:cNvSpPr txBox="1"/>
            <p:nvPr/>
          </p:nvSpPr>
          <p:spPr>
            <a:xfrm>
              <a:off x="838200" y="4962320"/>
              <a:ext cx="311304" cy="369332"/>
            </a:xfrm>
            <a:prstGeom prst="rect">
              <a:avLst/>
            </a:prstGeom>
            <a:noFill/>
          </p:spPr>
          <p:txBody>
            <a:bodyPr wrap="none" rtlCol="0">
              <a:spAutoFit/>
            </a:bodyPr>
            <a:lstStyle/>
            <a:p>
              <a:r>
                <a:rPr lang="en-US" dirty="0">
                  <a:solidFill>
                    <a:prstClr val="black"/>
                  </a:solidFill>
                </a:rPr>
                <a:t>1</a:t>
              </a:r>
            </a:p>
          </p:txBody>
        </p:sp>
        <p:sp>
          <p:nvSpPr>
            <p:cNvPr id="8" name="TextBox 7"/>
            <p:cNvSpPr txBox="1"/>
            <p:nvPr/>
          </p:nvSpPr>
          <p:spPr>
            <a:xfrm>
              <a:off x="2743200" y="4871039"/>
              <a:ext cx="311304" cy="369332"/>
            </a:xfrm>
            <a:prstGeom prst="rect">
              <a:avLst/>
            </a:prstGeom>
            <a:noFill/>
          </p:spPr>
          <p:txBody>
            <a:bodyPr wrap="none" rtlCol="0">
              <a:spAutoFit/>
            </a:bodyPr>
            <a:lstStyle/>
            <a:p>
              <a:r>
                <a:rPr lang="en-US" dirty="0">
                  <a:solidFill>
                    <a:prstClr val="black"/>
                  </a:solidFill>
                </a:rPr>
                <a:t>1</a:t>
              </a:r>
            </a:p>
          </p:txBody>
        </p:sp>
        <p:sp>
          <p:nvSpPr>
            <p:cNvPr id="9" name="TextBox 8"/>
            <p:cNvSpPr txBox="1"/>
            <p:nvPr/>
          </p:nvSpPr>
          <p:spPr>
            <a:xfrm>
              <a:off x="3810000" y="4501707"/>
              <a:ext cx="311304" cy="369332"/>
            </a:xfrm>
            <a:prstGeom prst="rect">
              <a:avLst/>
            </a:prstGeom>
            <a:noFill/>
          </p:spPr>
          <p:txBody>
            <a:bodyPr wrap="none" rtlCol="0">
              <a:spAutoFit/>
            </a:bodyPr>
            <a:lstStyle/>
            <a:p>
              <a:r>
                <a:rPr lang="en-US" dirty="0">
                  <a:solidFill>
                    <a:prstClr val="black"/>
                  </a:solidFill>
                </a:rPr>
                <a:t>1</a:t>
              </a:r>
            </a:p>
          </p:txBody>
        </p:sp>
        <p:sp>
          <p:nvSpPr>
            <p:cNvPr id="10" name="TextBox 9"/>
            <p:cNvSpPr txBox="1"/>
            <p:nvPr/>
          </p:nvSpPr>
          <p:spPr>
            <a:xfrm>
              <a:off x="3857170" y="3539428"/>
              <a:ext cx="311304" cy="369332"/>
            </a:xfrm>
            <a:prstGeom prst="rect">
              <a:avLst/>
            </a:prstGeom>
            <a:noFill/>
          </p:spPr>
          <p:txBody>
            <a:bodyPr wrap="none" rtlCol="0">
              <a:spAutoFit/>
            </a:bodyPr>
            <a:lstStyle/>
            <a:p>
              <a:r>
                <a:rPr lang="en-US" dirty="0">
                  <a:solidFill>
                    <a:prstClr val="black"/>
                  </a:solidFill>
                </a:rPr>
                <a:t>2</a:t>
              </a:r>
            </a:p>
          </p:txBody>
        </p:sp>
        <p:sp>
          <p:nvSpPr>
            <p:cNvPr id="11" name="TextBox 10"/>
            <p:cNvSpPr txBox="1"/>
            <p:nvPr/>
          </p:nvSpPr>
          <p:spPr>
            <a:xfrm>
              <a:off x="2130772" y="2703390"/>
              <a:ext cx="311304" cy="369332"/>
            </a:xfrm>
            <a:prstGeom prst="rect">
              <a:avLst/>
            </a:prstGeom>
            <a:noFill/>
          </p:spPr>
          <p:txBody>
            <a:bodyPr wrap="none" rtlCol="0">
              <a:spAutoFit/>
            </a:bodyPr>
            <a:lstStyle/>
            <a:p>
              <a:r>
                <a:rPr lang="en-US" dirty="0">
                  <a:solidFill>
                    <a:prstClr val="black"/>
                  </a:solidFill>
                </a:rPr>
                <a:t>2</a:t>
              </a:r>
            </a:p>
          </p:txBody>
        </p:sp>
        <p:sp>
          <p:nvSpPr>
            <p:cNvPr id="12" name="TextBox 11"/>
            <p:cNvSpPr txBox="1"/>
            <p:nvPr/>
          </p:nvSpPr>
          <p:spPr>
            <a:xfrm>
              <a:off x="2037854" y="3883973"/>
              <a:ext cx="311304" cy="369332"/>
            </a:xfrm>
            <a:prstGeom prst="rect">
              <a:avLst/>
            </a:prstGeom>
            <a:noFill/>
          </p:spPr>
          <p:txBody>
            <a:bodyPr wrap="none" rtlCol="0">
              <a:spAutoFit/>
            </a:bodyPr>
            <a:lstStyle/>
            <a:p>
              <a:r>
                <a:rPr lang="en-US" dirty="0">
                  <a:solidFill>
                    <a:prstClr val="black"/>
                  </a:solidFill>
                </a:rPr>
                <a:t>4</a:t>
              </a:r>
            </a:p>
          </p:txBody>
        </p:sp>
        <p:sp>
          <p:nvSpPr>
            <p:cNvPr id="15" name="TextBox 14"/>
            <p:cNvSpPr txBox="1"/>
            <p:nvPr/>
          </p:nvSpPr>
          <p:spPr>
            <a:xfrm>
              <a:off x="4990557" y="4099698"/>
              <a:ext cx="311304" cy="369332"/>
            </a:xfrm>
            <a:prstGeom prst="rect">
              <a:avLst/>
            </a:prstGeom>
            <a:noFill/>
          </p:spPr>
          <p:txBody>
            <a:bodyPr wrap="none" rtlCol="0">
              <a:spAutoFit/>
            </a:bodyPr>
            <a:lstStyle/>
            <a:p>
              <a:r>
                <a:rPr lang="en-US" dirty="0">
                  <a:solidFill>
                    <a:prstClr val="black"/>
                  </a:solidFill>
                </a:rPr>
                <a:t>2</a:t>
              </a:r>
            </a:p>
          </p:txBody>
        </p:sp>
        <p:sp>
          <p:nvSpPr>
            <p:cNvPr id="16" name="TextBox 15"/>
            <p:cNvSpPr txBox="1"/>
            <p:nvPr/>
          </p:nvSpPr>
          <p:spPr>
            <a:xfrm>
              <a:off x="5527209" y="5026556"/>
              <a:ext cx="311304" cy="369332"/>
            </a:xfrm>
            <a:prstGeom prst="rect">
              <a:avLst/>
            </a:prstGeom>
            <a:noFill/>
          </p:spPr>
          <p:txBody>
            <a:bodyPr wrap="none" rtlCol="0">
              <a:spAutoFit/>
            </a:bodyPr>
            <a:lstStyle/>
            <a:p>
              <a:r>
                <a:rPr lang="en-US" dirty="0">
                  <a:solidFill>
                    <a:prstClr val="black"/>
                  </a:solidFill>
                </a:rPr>
                <a:t>2</a:t>
              </a:r>
            </a:p>
          </p:txBody>
        </p:sp>
        <p:sp>
          <p:nvSpPr>
            <p:cNvPr id="17" name="TextBox 16"/>
            <p:cNvSpPr txBox="1"/>
            <p:nvPr/>
          </p:nvSpPr>
          <p:spPr>
            <a:xfrm>
              <a:off x="7432209" y="4935275"/>
              <a:ext cx="311304" cy="369332"/>
            </a:xfrm>
            <a:prstGeom prst="rect">
              <a:avLst/>
            </a:prstGeom>
            <a:noFill/>
          </p:spPr>
          <p:txBody>
            <a:bodyPr wrap="none" rtlCol="0">
              <a:spAutoFit/>
            </a:bodyPr>
            <a:lstStyle/>
            <a:p>
              <a:r>
                <a:rPr lang="en-US" dirty="0">
                  <a:solidFill>
                    <a:prstClr val="black"/>
                  </a:solidFill>
                </a:rPr>
                <a:t>1</a:t>
              </a:r>
            </a:p>
          </p:txBody>
        </p:sp>
        <p:sp>
          <p:nvSpPr>
            <p:cNvPr id="18" name="TextBox 17"/>
            <p:cNvSpPr txBox="1"/>
            <p:nvPr/>
          </p:nvSpPr>
          <p:spPr>
            <a:xfrm>
              <a:off x="8499009" y="4565943"/>
              <a:ext cx="311304" cy="369332"/>
            </a:xfrm>
            <a:prstGeom prst="rect">
              <a:avLst/>
            </a:prstGeom>
            <a:noFill/>
          </p:spPr>
          <p:txBody>
            <a:bodyPr wrap="none" rtlCol="0">
              <a:spAutoFit/>
            </a:bodyPr>
            <a:lstStyle/>
            <a:p>
              <a:r>
                <a:rPr lang="en-US" dirty="0">
                  <a:solidFill>
                    <a:prstClr val="black"/>
                  </a:solidFill>
                </a:rPr>
                <a:t>2</a:t>
              </a:r>
            </a:p>
          </p:txBody>
        </p:sp>
        <p:sp>
          <p:nvSpPr>
            <p:cNvPr id="19" name="TextBox 18"/>
            <p:cNvSpPr txBox="1"/>
            <p:nvPr/>
          </p:nvSpPr>
          <p:spPr>
            <a:xfrm>
              <a:off x="8546179" y="3603664"/>
              <a:ext cx="311304" cy="369332"/>
            </a:xfrm>
            <a:prstGeom prst="rect">
              <a:avLst/>
            </a:prstGeom>
            <a:noFill/>
          </p:spPr>
          <p:txBody>
            <a:bodyPr wrap="none" rtlCol="0">
              <a:spAutoFit/>
            </a:bodyPr>
            <a:lstStyle/>
            <a:p>
              <a:r>
                <a:rPr lang="en-US" dirty="0">
                  <a:solidFill>
                    <a:prstClr val="black"/>
                  </a:solidFill>
                </a:rPr>
                <a:t>3</a:t>
              </a:r>
            </a:p>
          </p:txBody>
        </p:sp>
        <p:sp>
          <p:nvSpPr>
            <p:cNvPr id="20" name="TextBox 19"/>
            <p:cNvSpPr txBox="1"/>
            <p:nvPr/>
          </p:nvSpPr>
          <p:spPr>
            <a:xfrm>
              <a:off x="6882515" y="2703390"/>
              <a:ext cx="311304" cy="369332"/>
            </a:xfrm>
            <a:prstGeom prst="rect">
              <a:avLst/>
            </a:prstGeom>
            <a:noFill/>
          </p:spPr>
          <p:txBody>
            <a:bodyPr wrap="none" rtlCol="0">
              <a:spAutoFit/>
            </a:bodyPr>
            <a:lstStyle/>
            <a:p>
              <a:r>
                <a:rPr lang="en-US" dirty="0">
                  <a:solidFill>
                    <a:prstClr val="black"/>
                  </a:solidFill>
                </a:rPr>
                <a:t>3</a:t>
              </a:r>
            </a:p>
          </p:txBody>
        </p:sp>
        <p:sp>
          <p:nvSpPr>
            <p:cNvPr id="21" name="TextBox 20"/>
            <p:cNvSpPr txBox="1"/>
            <p:nvPr/>
          </p:nvSpPr>
          <p:spPr>
            <a:xfrm>
              <a:off x="6726863" y="3948209"/>
              <a:ext cx="311304" cy="369332"/>
            </a:xfrm>
            <a:prstGeom prst="rect">
              <a:avLst/>
            </a:prstGeom>
            <a:noFill/>
          </p:spPr>
          <p:txBody>
            <a:bodyPr wrap="none" rtlCol="0">
              <a:spAutoFit/>
            </a:bodyPr>
            <a:lstStyle/>
            <a:p>
              <a:r>
                <a:rPr lang="en-US" dirty="0">
                  <a:solidFill>
                    <a:prstClr val="black"/>
                  </a:solidFill>
                </a:rPr>
                <a:t>3</a:t>
              </a:r>
            </a:p>
          </p:txBody>
        </p:sp>
      </p:grpSp>
      <p:sp>
        <p:nvSpPr>
          <p:cNvPr id="24" name="TextBox 23"/>
          <p:cNvSpPr txBox="1"/>
          <p:nvPr/>
        </p:nvSpPr>
        <p:spPr>
          <a:xfrm>
            <a:off x="1796514" y="6504063"/>
            <a:ext cx="7271286" cy="307777"/>
          </a:xfrm>
          <a:prstGeom prst="rect">
            <a:avLst/>
          </a:prstGeom>
          <a:noFill/>
        </p:spPr>
        <p:txBody>
          <a:bodyPr wrap="none" rtlCol="0">
            <a:spAutoFit/>
          </a:bodyPr>
          <a:lstStyle/>
          <a:p>
            <a:r>
              <a:rPr lang="en-US" sz="1400" dirty="0">
                <a:solidFill>
                  <a:prstClr val="black"/>
                </a:solidFill>
              </a:rPr>
              <a:t>(Murphy, Dyer, Cushman in press; </a:t>
            </a:r>
            <a:r>
              <a:rPr lang="en-US" sz="1400" i="1" dirty="0">
                <a:solidFill>
                  <a:prstClr val="black"/>
                </a:solidFill>
              </a:rPr>
              <a:t>Landscape Genetics: Concepts, Methods, Applications</a:t>
            </a:r>
            <a:r>
              <a:rPr lang="en-US" sz="1400" dirty="0">
                <a:solidFill>
                  <a:prstClr val="black"/>
                </a:solidFill>
              </a:rPr>
              <a:t>)</a:t>
            </a:r>
          </a:p>
        </p:txBody>
      </p:sp>
      <p:pic>
        <p:nvPicPr>
          <p:cNvPr id="2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0000" t="48888" r="3333" b="5556"/>
          <a:stretch/>
        </p:blipFill>
        <p:spPr>
          <a:xfrm>
            <a:off x="4980475" y="259705"/>
            <a:ext cx="4267200" cy="3124200"/>
          </a:xfrm>
          <a:prstGeom prst="rect">
            <a:avLst/>
          </a:prstGeom>
        </p:spPr>
      </p:pic>
      <p:sp>
        <p:nvSpPr>
          <p:cNvPr id="2" name="Title 1"/>
          <p:cNvSpPr>
            <a:spLocks noGrp="1"/>
          </p:cNvSpPr>
          <p:nvPr>
            <p:ph type="title"/>
          </p:nvPr>
        </p:nvSpPr>
        <p:spPr>
          <a:xfrm>
            <a:off x="367958" y="1010199"/>
            <a:ext cx="4267200" cy="1143000"/>
          </a:xfrm>
        </p:spPr>
        <p:txBody>
          <a:bodyPr>
            <a:normAutofit fontScale="90000"/>
          </a:bodyPr>
          <a:lstStyle/>
          <a:p>
            <a:r>
              <a:rPr lang="en-US" dirty="0"/>
              <a:t>Degree Distribution</a:t>
            </a:r>
          </a:p>
        </p:txBody>
      </p:sp>
    </p:spTree>
    <p:extLst>
      <p:ext uri="{BB962C8B-B14F-4D97-AF65-F5344CB8AC3E}">
        <p14:creationId xmlns:p14="http://schemas.microsoft.com/office/powerpoint/2010/main" val="334819221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43400" y="2514600"/>
            <a:ext cx="4584589" cy="2749534"/>
          </a:xfrm>
          <a:prstGeom prst="rect">
            <a:avLst/>
          </a:prstGeom>
        </p:spPr>
      </p:pic>
      <p:sp>
        <p:nvSpPr>
          <p:cNvPr id="7" name="Title 6"/>
          <p:cNvSpPr>
            <a:spLocks noGrp="1"/>
          </p:cNvSpPr>
          <p:nvPr>
            <p:ph type="title"/>
          </p:nvPr>
        </p:nvSpPr>
        <p:spPr>
          <a:xfrm>
            <a:off x="457200" y="228600"/>
            <a:ext cx="8229600" cy="1066800"/>
          </a:xfrm>
        </p:spPr>
        <p:txBody>
          <a:bodyPr/>
          <a:lstStyle/>
          <a:p>
            <a:r>
              <a:rPr lang="en-US" dirty="0"/>
              <a:t>Degree Distribution</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2941" t="10000" r="12289" b="8889"/>
          <a:stretch/>
        </p:blipFill>
        <p:spPr>
          <a:xfrm>
            <a:off x="152400" y="1108067"/>
            <a:ext cx="3962400" cy="5562600"/>
          </a:xfrm>
          <a:prstGeom prst="rect">
            <a:avLst/>
          </a:prstGeom>
        </p:spPr>
      </p:pic>
    </p:spTree>
    <p:extLst>
      <p:ext uri="{BB962C8B-B14F-4D97-AF65-F5344CB8AC3E}">
        <p14:creationId xmlns:p14="http://schemas.microsoft.com/office/powerpoint/2010/main" val="373350744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457200" y="315396"/>
            <a:ext cx="8229600" cy="1534194"/>
          </a:xfrm>
        </p:spPr>
        <p:txBody>
          <a:bodyPr>
            <a:normAutofit fontScale="90000"/>
          </a:bodyPr>
          <a:lstStyle/>
          <a:p>
            <a:r>
              <a:rPr lang="en-US" dirty="0" err="1"/>
              <a:t>Betweenness</a:t>
            </a:r>
            <a:r>
              <a:rPr lang="en-US" dirty="0"/>
              <a:t> </a:t>
            </a:r>
            <a:br>
              <a:rPr lang="en-US" dirty="0"/>
            </a:br>
            <a:r>
              <a:rPr lang="en-US" sz="4000" dirty="0">
                <a:solidFill>
                  <a:prstClr val="black"/>
                </a:solidFill>
              </a:rPr>
              <a:t>Number of times node is the shortest path</a:t>
            </a:r>
            <a:br>
              <a:rPr lang="en-US" dirty="0">
                <a:solidFill>
                  <a:prstClr val="black"/>
                </a:solidFill>
              </a:rPr>
            </a:br>
            <a:endParaRPr lang="en-US" dirty="0"/>
          </a:p>
        </p:txBody>
      </p:sp>
      <p:grpSp>
        <p:nvGrpSpPr>
          <p:cNvPr id="23" name="Group 22"/>
          <p:cNvGrpSpPr/>
          <p:nvPr/>
        </p:nvGrpSpPr>
        <p:grpSpPr>
          <a:xfrm>
            <a:off x="0" y="1981200"/>
            <a:ext cx="9105214" cy="3110948"/>
            <a:chOff x="0" y="2527852"/>
            <a:chExt cx="9105214" cy="3110948"/>
          </a:xfrm>
        </p:grpSpPr>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27852"/>
              <a:ext cx="9105214" cy="3110948"/>
            </a:xfrm>
            <a:prstGeom prst="rect">
              <a:avLst/>
            </a:prstGeom>
          </p:spPr>
        </p:pic>
        <p:sp>
          <p:nvSpPr>
            <p:cNvPr id="6" name="TextBox 5"/>
            <p:cNvSpPr txBox="1"/>
            <p:nvPr/>
          </p:nvSpPr>
          <p:spPr>
            <a:xfrm>
              <a:off x="301548" y="4035462"/>
              <a:ext cx="311304" cy="369332"/>
            </a:xfrm>
            <a:prstGeom prst="rect">
              <a:avLst/>
            </a:prstGeom>
            <a:noFill/>
          </p:spPr>
          <p:txBody>
            <a:bodyPr wrap="none" rtlCol="0">
              <a:spAutoFit/>
            </a:bodyPr>
            <a:lstStyle/>
            <a:p>
              <a:r>
                <a:rPr lang="en-US" dirty="0"/>
                <a:t>0</a:t>
              </a:r>
            </a:p>
          </p:txBody>
        </p:sp>
        <p:sp>
          <p:nvSpPr>
            <p:cNvPr id="7" name="TextBox 6"/>
            <p:cNvSpPr txBox="1"/>
            <p:nvPr/>
          </p:nvSpPr>
          <p:spPr>
            <a:xfrm>
              <a:off x="838200" y="4962320"/>
              <a:ext cx="311304" cy="369332"/>
            </a:xfrm>
            <a:prstGeom prst="rect">
              <a:avLst/>
            </a:prstGeom>
            <a:noFill/>
          </p:spPr>
          <p:txBody>
            <a:bodyPr wrap="none" rtlCol="0">
              <a:spAutoFit/>
            </a:bodyPr>
            <a:lstStyle/>
            <a:p>
              <a:r>
                <a:rPr lang="en-US" dirty="0"/>
                <a:t>0</a:t>
              </a:r>
            </a:p>
          </p:txBody>
        </p:sp>
        <p:sp>
          <p:nvSpPr>
            <p:cNvPr id="8" name="TextBox 7"/>
            <p:cNvSpPr txBox="1"/>
            <p:nvPr/>
          </p:nvSpPr>
          <p:spPr>
            <a:xfrm>
              <a:off x="2743200" y="4871039"/>
              <a:ext cx="311304" cy="369332"/>
            </a:xfrm>
            <a:prstGeom prst="rect">
              <a:avLst/>
            </a:prstGeom>
            <a:noFill/>
          </p:spPr>
          <p:txBody>
            <a:bodyPr wrap="none" rtlCol="0">
              <a:spAutoFit/>
            </a:bodyPr>
            <a:lstStyle/>
            <a:p>
              <a:r>
                <a:rPr lang="en-US" dirty="0"/>
                <a:t>0</a:t>
              </a:r>
            </a:p>
          </p:txBody>
        </p:sp>
        <p:sp>
          <p:nvSpPr>
            <p:cNvPr id="9" name="TextBox 8"/>
            <p:cNvSpPr txBox="1"/>
            <p:nvPr/>
          </p:nvSpPr>
          <p:spPr>
            <a:xfrm>
              <a:off x="3810000" y="4501707"/>
              <a:ext cx="311304" cy="369332"/>
            </a:xfrm>
            <a:prstGeom prst="rect">
              <a:avLst/>
            </a:prstGeom>
            <a:noFill/>
          </p:spPr>
          <p:txBody>
            <a:bodyPr wrap="none" rtlCol="0">
              <a:spAutoFit/>
            </a:bodyPr>
            <a:lstStyle/>
            <a:p>
              <a:r>
                <a:rPr lang="en-US" dirty="0"/>
                <a:t>0</a:t>
              </a:r>
            </a:p>
          </p:txBody>
        </p:sp>
        <p:sp>
          <p:nvSpPr>
            <p:cNvPr id="10" name="TextBox 9"/>
            <p:cNvSpPr txBox="1"/>
            <p:nvPr/>
          </p:nvSpPr>
          <p:spPr>
            <a:xfrm>
              <a:off x="3857170" y="3539428"/>
              <a:ext cx="311304" cy="369332"/>
            </a:xfrm>
            <a:prstGeom prst="rect">
              <a:avLst/>
            </a:prstGeom>
            <a:noFill/>
          </p:spPr>
          <p:txBody>
            <a:bodyPr wrap="none" rtlCol="0">
              <a:spAutoFit/>
            </a:bodyPr>
            <a:lstStyle/>
            <a:p>
              <a:r>
                <a:rPr lang="en-US" dirty="0"/>
                <a:t>5</a:t>
              </a:r>
            </a:p>
          </p:txBody>
        </p:sp>
        <p:sp>
          <p:nvSpPr>
            <p:cNvPr id="11" name="TextBox 10"/>
            <p:cNvSpPr txBox="1"/>
            <p:nvPr/>
          </p:nvSpPr>
          <p:spPr>
            <a:xfrm>
              <a:off x="2130772" y="2703390"/>
              <a:ext cx="311304" cy="369332"/>
            </a:xfrm>
            <a:prstGeom prst="rect">
              <a:avLst/>
            </a:prstGeom>
            <a:noFill/>
          </p:spPr>
          <p:txBody>
            <a:bodyPr wrap="none" rtlCol="0">
              <a:spAutoFit/>
            </a:bodyPr>
            <a:lstStyle/>
            <a:p>
              <a:r>
                <a:rPr lang="en-US" dirty="0"/>
                <a:t>8</a:t>
              </a:r>
            </a:p>
          </p:txBody>
        </p:sp>
        <p:sp>
          <p:nvSpPr>
            <p:cNvPr id="12" name="TextBox 11"/>
            <p:cNvSpPr txBox="1"/>
            <p:nvPr/>
          </p:nvSpPr>
          <p:spPr>
            <a:xfrm>
              <a:off x="2037854" y="3883973"/>
              <a:ext cx="437940" cy="369332"/>
            </a:xfrm>
            <a:prstGeom prst="rect">
              <a:avLst/>
            </a:prstGeom>
            <a:noFill/>
          </p:spPr>
          <p:txBody>
            <a:bodyPr wrap="none" rtlCol="0">
              <a:spAutoFit/>
            </a:bodyPr>
            <a:lstStyle/>
            <a:p>
              <a:r>
                <a:rPr lang="en-US" dirty="0"/>
                <a:t>12</a:t>
              </a:r>
            </a:p>
          </p:txBody>
        </p:sp>
        <p:sp>
          <p:nvSpPr>
            <p:cNvPr id="15" name="TextBox 14"/>
            <p:cNvSpPr txBox="1"/>
            <p:nvPr/>
          </p:nvSpPr>
          <p:spPr>
            <a:xfrm>
              <a:off x="4990557" y="4099698"/>
              <a:ext cx="508473" cy="369332"/>
            </a:xfrm>
            <a:prstGeom prst="rect">
              <a:avLst/>
            </a:prstGeom>
            <a:noFill/>
          </p:spPr>
          <p:txBody>
            <a:bodyPr wrap="none" rtlCol="0">
              <a:spAutoFit/>
            </a:bodyPr>
            <a:lstStyle/>
            <a:p>
              <a:r>
                <a:rPr lang="en-US" dirty="0"/>
                <a:t>0.5</a:t>
              </a:r>
            </a:p>
          </p:txBody>
        </p:sp>
        <p:sp>
          <p:nvSpPr>
            <p:cNvPr id="16" name="TextBox 15"/>
            <p:cNvSpPr txBox="1"/>
            <p:nvPr/>
          </p:nvSpPr>
          <p:spPr>
            <a:xfrm>
              <a:off x="5527209" y="5026556"/>
              <a:ext cx="508473" cy="369332"/>
            </a:xfrm>
            <a:prstGeom prst="rect">
              <a:avLst/>
            </a:prstGeom>
            <a:noFill/>
          </p:spPr>
          <p:txBody>
            <a:bodyPr wrap="none" rtlCol="0">
              <a:spAutoFit/>
            </a:bodyPr>
            <a:lstStyle/>
            <a:p>
              <a:r>
                <a:rPr lang="en-US" dirty="0"/>
                <a:t>0.5</a:t>
              </a:r>
            </a:p>
          </p:txBody>
        </p:sp>
        <p:sp>
          <p:nvSpPr>
            <p:cNvPr id="17" name="TextBox 16"/>
            <p:cNvSpPr txBox="1"/>
            <p:nvPr/>
          </p:nvSpPr>
          <p:spPr>
            <a:xfrm>
              <a:off x="7432209" y="4935275"/>
              <a:ext cx="311304" cy="369332"/>
            </a:xfrm>
            <a:prstGeom prst="rect">
              <a:avLst/>
            </a:prstGeom>
            <a:noFill/>
          </p:spPr>
          <p:txBody>
            <a:bodyPr wrap="none" rtlCol="0">
              <a:spAutoFit/>
            </a:bodyPr>
            <a:lstStyle/>
            <a:p>
              <a:r>
                <a:rPr lang="en-US" dirty="0"/>
                <a:t>0</a:t>
              </a:r>
            </a:p>
          </p:txBody>
        </p:sp>
        <p:sp>
          <p:nvSpPr>
            <p:cNvPr id="18" name="TextBox 17"/>
            <p:cNvSpPr txBox="1"/>
            <p:nvPr/>
          </p:nvSpPr>
          <p:spPr>
            <a:xfrm>
              <a:off x="8499009" y="4565943"/>
              <a:ext cx="311304" cy="369332"/>
            </a:xfrm>
            <a:prstGeom prst="rect">
              <a:avLst/>
            </a:prstGeom>
            <a:noFill/>
          </p:spPr>
          <p:txBody>
            <a:bodyPr wrap="none" rtlCol="0">
              <a:spAutoFit/>
            </a:bodyPr>
            <a:lstStyle/>
            <a:p>
              <a:r>
                <a:rPr lang="en-US" dirty="0"/>
                <a:t>6</a:t>
              </a:r>
            </a:p>
          </p:txBody>
        </p:sp>
        <p:sp>
          <p:nvSpPr>
            <p:cNvPr id="19" name="TextBox 18"/>
            <p:cNvSpPr txBox="1"/>
            <p:nvPr/>
          </p:nvSpPr>
          <p:spPr>
            <a:xfrm>
              <a:off x="8546179" y="3603664"/>
              <a:ext cx="311304" cy="369332"/>
            </a:xfrm>
            <a:prstGeom prst="rect">
              <a:avLst/>
            </a:prstGeom>
            <a:noFill/>
          </p:spPr>
          <p:txBody>
            <a:bodyPr wrap="none" rtlCol="0">
              <a:spAutoFit/>
            </a:bodyPr>
            <a:lstStyle/>
            <a:p>
              <a:r>
                <a:rPr lang="en-US" dirty="0"/>
                <a:t>8</a:t>
              </a:r>
            </a:p>
          </p:txBody>
        </p:sp>
        <p:sp>
          <p:nvSpPr>
            <p:cNvPr id="20" name="TextBox 19"/>
            <p:cNvSpPr txBox="1"/>
            <p:nvPr/>
          </p:nvSpPr>
          <p:spPr>
            <a:xfrm>
              <a:off x="6882515" y="2703390"/>
              <a:ext cx="508473" cy="369332"/>
            </a:xfrm>
            <a:prstGeom prst="rect">
              <a:avLst/>
            </a:prstGeom>
            <a:noFill/>
          </p:spPr>
          <p:txBody>
            <a:bodyPr wrap="none" rtlCol="0">
              <a:spAutoFit/>
            </a:bodyPr>
            <a:lstStyle/>
            <a:p>
              <a:r>
                <a:rPr lang="en-US" dirty="0"/>
                <a:t>3.5</a:t>
              </a:r>
            </a:p>
          </p:txBody>
        </p:sp>
        <p:sp>
          <p:nvSpPr>
            <p:cNvPr id="21" name="TextBox 20"/>
            <p:cNvSpPr txBox="1"/>
            <p:nvPr/>
          </p:nvSpPr>
          <p:spPr>
            <a:xfrm>
              <a:off x="6726863" y="3948209"/>
              <a:ext cx="508473" cy="369332"/>
            </a:xfrm>
            <a:prstGeom prst="rect">
              <a:avLst/>
            </a:prstGeom>
            <a:noFill/>
          </p:spPr>
          <p:txBody>
            <a:bodyPr wrap="none" rtlCol="0">
              <a:spAutoFit/>
            </a:bodyPr>
            <a:lstStyle/>
            <a:p>
              <a:r>
                <a:rPr lang="en-US" dirty="0"/>
                <a:t>3.5</a:t>
              </a:r>
            </a:p>
          </p:txBody>
        </p:sp>
      </p:grpSp>
      <p:sp>
        <p:nvSpPr>
          <p:cNvPr id="24" name="TextBox 23"/>
          <p:cNvSpPr txBox="1"/>
          <p:nvPr/>
        </p:nvSpPr>
        <p:spPr>
          <a:xfrm>
            <a:off x="1796514" y="6504063"/>
            <a:ext cx="7271286" cy="307777"/>
          </a:xfrm>
          <a:prstGeom prst="rect">
            <a:avLst/>
          </a:prstGeom>
          <a:noFill/>
        </p:spPr>
        <p:txBody>
          <a:bodyPr wrap="none" rtlCol="0">
            <a:spAutoFit/>
          </a:bodyPr>
          <a:lstStyle/>
          <a:p>
            <a:r>
              <a:rPr lang="en-US" sz="1400" dirty="0"/>
              <a:t>(Murphy, Dyer, Cushman in press; </a:t>
            </a:r>
            <a:r>
              <a:rPr lang="en-US" sz="1400" i="1" dirty="0"/>
              <a:t>Landscape Genetics: Concepts, Methods, Applications</a:t>
            </a:r>
            <a:r>
              <a:rPr lang="en-US" sz="1400" dirty="0"/>
              <a:t>)</a:t>
            </a:r>
          </a:p>
        </p:txBody>
      </p:sp>
    </p:spTree>
    <p:extLst>
      <p:ext uri="{BB962C8B-B14F-4D97-AF65-F5344CB8AC3E}">
        <p14:creationId xmlns:p14="http://schemas.microsoft.com/office/powerpoint/2010/main" val="224593714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graph?</a:t>
            </a:r>
          </a:p>
        </p:txBody>
      </p:sp>
      <p:sp>
        <p:nvSpPr>
          <p:cNvPr id="9" name="Line 9"/>
          <p:cNvSpPr>
            <a:spLocks noChangeShapeType="1"/>
          </p:cNvSpPr>
          <p:nvPr/>
        </p:nvSpPr>
        <p:spPr bwMode="auto">
          <a:xfrm flipV="1">
            <a:off x="3986213" y="2878137"/>
            <a:ext cx="2917825" cy="95250"/>
          </a:xfrm>
          <a:prstGeom prst="line">
            <a:avLst/>
          </a:prstGeom>
          <a:noFill/>
          <a:ln w="38100">
            <a:solidFill>
              <a:srgbClr val="800000"/>
            </a:solidFill>
            <a:round/>
            <a:headEnd/>
            <a:tailEnd/>
          </a:ln>
          <a:effectLst/>
        </p:spPr>
        <p:txBody>
          <a:bodyPr/>
          <a:lstStyle/>
          <a:p>
            <a:endParaRPr lang="en-US" dirty="0"/>
          </a:p>
        </p:txBody>
      </p:sp>
      <p:sp>
        <p:nvSpPr>
          <p:cNvPr id="16" name="Line 18"/>
          <p:cNvSpPr>
            <a:spLocks noChangeShapeType="1"/>
          </p:cNvSpPr>
          <p:nvPr/>
        </p:nvSpPr>
        <p:spPr bwMode="auto">
          <a:xfrm>
            <a:off x="3986213" y="3013075"/>
            <a:ext cx="1774825" cy="290512"/>
          </a:xfrm>
          <a:prstGeom prst="line">
            <a:avLst/>
          </a:prstGeom>
          <a:noFill/>
          <a:ln w="38100">
            <a:solidFill>
              <a:srgbClr val="800000"/>
            </a:solidFill>
            <a:round/>
            <a:headEnd/>
            <a:tailEnd/>
          </a:ln>
          <a:effectLst/>
        </p:spPr>
        <p:txBody>
          <a:bodyPr/>
          <a:lstStyle/>
          <a:p>
            <a:endParaRPr lang="en-US" dirty="0"/>
          </a:p>
        </p:txBody>
      </p:sp>
      <p:sp>
        <p:nvSpPr>
          <p:cNvPr id="17" name="Line 19"/>
          <p:cNvSpPr>
            <a:spLocks noChangeShapeType="1"/>
          </p:cNvSpPr>
          <p:nvPr/>
        </p:nvSpPr>
        <p:spPr bwMode="auto">
          <a:xfrm>
            <a:off x="2192338" y="4319587"/>
            <a:ext cx="3122612" cy="125413"/>
          </a:xfrm>
          <a:prstGeom prst="line">
            <a:avLst/>
          </a:prstGeom>
          <a:noFill/>
          <a:ln w="38100">
            <a:solidFill>
              <a:srgbClr val="800000"/>
            </a:solidFill>
            <a:round/>
            <a:headEnd/>
            <a:tailEnd/>
          </a:ln>
          <a:effectLst/>
        </p:spPr>
        <p:txBody>
          <a:bodyPr/>
          <a:lstStyle/>
          <a:p>
            <a:endParaRPr lang="en-US" dirty="0"/>
          </a:p>
        </p:txBody>
      </p:sp>
      <p:sp>
        <p:nvSpPr>
          <p:cNvPr id="18" name="Line 20"/>
          <p:cNvSpPr>
            <a:spLocks noChangeShapeType="1"/>
          </p:cNvSpPr>
          <p:nvPr/>
        </p:nvSpPr>
        <p:spPr bwMode="auto">
          <a:xfrm flipV="1">
            <a:off x="2813050" y="3649662"/>
            <a:ext cx="180975" cy="73025"/>
          </a:xfrm>
          <a:prstGeom prst="line">
            <a:avLst/>
          </a:prstGeom>
          <a:noFill/>
          <a:ln w="38100">
            <a:solidFill>
              <a:srgbClr val="800000"/>
            </a:solidFill>
            <a:round/>
            <a:headEnd/>
            <a:tailEnd/>
          </a:ln>
          <a:effectLst/>
        </p:spPr>
        <p:txBody>
          <a:bodyPr/>
          <a:lstStyle/>
          <a:p>
            <a:endParaRPr lang="en-US" dirty="0"/>
          </a:p>
        </p:txBody>
      </p:sp>
      <p:sp>
        <p:nvSpPr>
          <p:cNvPr id="19" name="Line 21"/>
          <p:cNvSpPr>
            <a:spLocks noChangeShapeType="1"/>
          </p:cNvSpPr>
          <p:nvPr/>
        </p:nvSpPr>
        <p:spPr bwMode="auto">
          <a:xfrm>
            <a:off x="3770313" y="3849687"/>
            <a:ext cx="1603375" cy="452438"/>
          </a:xfrm>
          <a:prstGeom prst="line">
            <a:avLst/>
          </a:prstGeom>
          <a:noFill/>
          <a:ln w="38100">
            <a:solidFill>
              <a:srgbClr val="800000"/>
            </a:solidFill>
            <a:round/>
            <a:headEnd/>
            <a:tailEnd/>
          </a:ln>
          <a:effectLst/>
        </p:spPr>
        <p:txBody>
          <a:bodyPr/>
          <a:lstStyle/>
          <a:p>
            <a:endParaRPr lang="en-US" dirty="0"/>
          </a:p>
        </p:txBody>
      </p:sp>
      <p:sp>
        <p:nvSpPr>
          <p:cNvPr id="20" name="Line 22"/>
          <p:cNvSpPr>
            <a:spLocks noChangeShapeType="1"/>
          </p:cNvSpPr>
          <p:nvPr/>
        </p:nvSpPr>
        <p:spPr bwMode="auto">
          <a:xfrm flipV="1">
            <a:off x="3840163" y="3398837"/>
            <a:ext cx="1931987" cy="139700"/>
          </a:xfrm>
          <a:prstGeom prst="line">
            <a:avLst/>
          </a:prstGeom>
          <a:noFill/>
          <a:ln w="38100">
            <a:solidFill>
              <a:srgbClr val="800000"/>
            </a:solidFill>
            <a:round/>
            <a:headEnd/>
            <a:tailEnd/>
          </a:ln>
          <a:effectLst/>
        </p:spPr>
        <p:txBody>
          <a:bodyPr/>
          <a:lstStyle/>
          <a:p>
            <a:endParaRPr lang="en-US" dirty="0"/>
          </a:p>
        </p:txBody>
      </p:sp>
      <p:sp>
        <p:nvSpPr>
          <p:cNvPr id="21" name="Line 23"/>
          <p:cNvSpPr>
            <a:spLocks noChangeShapeType="1"/>
          </p:cNvSpPr>
          <p:nvPr/>
        </p:nvSpPr>
        <p:spPr bwMode="auto">
          <a:xfrm flipV="1">
            <a:off x="2108200" y="3889375"/>
            <a:ext cx="238125" cy="161925"/>
          </a:xfrm>
          <a:prstGeom prst="line">
            <a:avLst/>
          </a:prstGeom>
          <a:noFill/>
          <a:ln w="38100">
            <a:solidFill>
              <a:srgbClr val="800000"/>
            </a:solidFill>
            <a:round/>
            <a:headEnd/>
            <a:tailEnd/>
          </a:ln>
          <a:effectLst/>
        </p:spPr>
        <p:txBody>
          <a:bodyPr/>
          <a:lstStyle/>
          <a:p>
            <a:endParaRPr lang="en-US" dirty="0"/>
          </a:p>
        </p:txBody>
      </p:sp>
      <p:sp>
        <p:nvSpPr>
          <p:cNvPr id="22" name="Line 24"/>
          <p:cNvSpPr>
            <a:spLocks noChangeShapeType="1"/>
          </p:cNvSpPr>
          <p:nvPr/>
        </p:nvSpPr>
        <p:spPr bwMode="auto">
          <a:xfrm flipV="1">
            <a:off x="3648075" y="3101975"/>
            <a:ext cx="138113" cy="179387"/>
          </a:xfrm>
          <a:prstGeom prst="line">
            <a:avLst/>
          </a:prstGeom>
          <a:noFill/>
          <a:ln w="38100">
            <a:solidFill>
              <a:srgbClr val="800000"/>
            </a:solidFill>
            <a:round/>
            <a:headEnd/>
            <a:tailEnd/>
          </a:ln>
          <a:effectLst/>
        </p:spPr>
        <p:txBody>
          <a:bodyPr/>
          <a:lstStyle/>
          <a:p>
            <a:endParaRPr lang="en-US" dirty="0"/>
          </a:p>
        </p:txBody>
      </p:sp>
      <p:sp>
        <p:nvSpPr>
          <p:cNvPr id="23" name="Line 25"/>
          <p:cNvSpPr>
            <a:spLocks noChangeShapeType="1"/>
          </p:cNvSpPr>
          <p:nvPr/>
        </p:nvSpPr>
        <p:spPr bwMode="auto">
          <a:xfrm flipV="1">
            <a:off x="5811838" y="3668712"/>
            <a:ext cx="220662" cy="511175"/>
          </a:xfrm>
          <a:prstGeom prst="line">
            <a:avLst/>
          </a:prstGeom>
          <a:noFill/>
          <a:ln w="38100">
            <a:solidFill>
              <a:srgbClr val="800000"/>
            </a:solidFill>
            <a:round/>
            <a:headEnd/>
            <a:tailEnd/>
          </a:ln>
          <a:effectLst/>
        </p:spPr>
        <p:txBody>
          <a:bodyPr/>
          <a:lstStyle/>
          <a:p>
            <a:endParaRPr lang="en-US" dirty="0"/>
          </a:p>
        </p:txBody>
      </p:sp>
      <p:sp>
        <p:nvSpPr>
          <p:cNvPr id="24" name="Line 26"/>
          <p:cNvSpPr>
            <a:spLocks noChangeShapeType="1"/>
          </p:cNvSpPr>
          <p:nvPr/>
        </p:nvSpPr>
        <p:spPr bwMode="auto">
          <a:xfrm flipV="1">
            <a:off x="6427788" y="3022600"/>
            <a:ext cx="509587" cy="274637"/>
          </a:xfrm>
          <a:prstGeom prst="line">
            <a:avLst/>
          </a:prstGeom>
          <a:noFill/>
          <a:ln w="38100">
            <a:solidFill>
              <a:srgbClr val="800000"/>
            </a:solidFill>
            <a:round/>
            <a:headEnd/>
            <a:tailEnd/>
          </a:ln>
          <a:effectLst/>
        </p:spPr>
        <p:txBody>
          <a:bodyPr/>
          <a:lstStyle/>
          <a:p>
            <a:endParaRPr lang="en-US" dirty="0"/>
          </a:p>
        </p:txBody>
      </p:sp>
      <p:sp>
        <p:nvSpPr>
          <p:cNvPr id="25" name="Line 27"/>
          <p:cNvSpPr>
            <a:spLocks noChangeShapeType="1"/>
          </p:cNvSpPr>
          <p:nvPr/>
        </p:nvSpPr>
        <p:spPr bwMode="auto">
          <a:xfrm flipV="1">
            <a:off x="5984875" y="3065462"/>
            <a:ext cx="1076325" cy="1285875"/>
          </a:xfrm>
          <a:prstGeom prst="line">
            <a:avLst/>
          </a:prstGeom>
          <a:noFill/>
          <a:ln w="38100">
            <a:solidFill>
              <a:srgbClr val="800000"/>
            </a:solidFill>
            <a:round/>
            <a:headEnd/>
            <a:tailEnd/>
          </a:ln>
          <a:effectLst/>
        </p:spPr>
        <p:txBody>
          <a:bodyPr/>
          <a:lstStyle/>
          <a:p>
            <a:endParaRPr lang="en-US" dirty="0"/>
          </a:p>
        </p:txBody>
      </p:sp>
      <p:sp>
        <p:nvSpPr>
          <p:cNvPr id="26" name="Line 28"/>
          <p:cNvSpPr>
            <a:spLocks noChangeShapeType="1"/>
          </p:cNvSpPr>
          <p:nvPr/>
        </p:nvSpPr>
        <p:spPr bwMode="auto">
          <a:xfrm flipV="1">
            <a:off x="2184400" y="3973512"/>
            <a:ext cx="944563" cy="207963"/>
          </a:xfrm>
          <a:prstGeom prst="line">
            <a:avLst/>
          </a:prstGeom>
          <a:noFill/>
          <a:ln w="38100">
            <a:solidFill>
              <a:srgbClr val="800000"/>
            </a:solidFill>
            <a:round/>
            <a:headEnd/>
            <a:tailEnd/>
          </a:ln>
          <a:effectLst/>
        </p:spPr>
        <p:txBody>
          <a:bodyPr/>
          <a:lstStyle/>
          <a:p>
            <a:endParaRPr lang="en-US" dirty="0"/>
          </a:p>
        </p:txBody>
      </p:sp>
      <p:sp>
        <p:nvSpPr>
          <p:cNvPr id="27" name="Line 29"/>
          <p:cNvSpPr>
            <a:spLocks noChangeShapeType="1"/>
          </p:cNvSpPr>
          <p:nvPr/>
        </p:nvSpPr>
        <p:spPr bwMode="auto">
          <a:xfrm flipV="1">
            <a:off x="2643188" y="2962275"/>
            <a:ext cx="1085850" cy="584200"/>
          </a:xfrm>
          <a:prstGeom prst="line">
            <a:avLst/>
          </a:prstGeom>
          <a:noFill/>
          <a:ln w="38100">
            <a:solidFill>
              <a:srgbClr val="800000"/>
            </a:solidFill>
            <a:round/>
            <a:headEnd/>
            <a:tailEnd/>
          </a:ln>
          <a:effectLst/>
        </p:spPr>
        <p:txBody>
          <a:bodyPr/>
          <a:lstStyle/>
          <a:p>
            <a:endParaRPr lang="en-US" dirty="0"/>
          </a:p>
        </p:txBody>
      </p:sp>
      <p:sp>
        <p:nvSpPr>
          <p:cNvPr id="28" name="Line 30"/>
          <p:cNvSpPr>
            <a:spLocks noChangeShapeType="1"/>
          </p:cNvSpPr>
          <p:nvPr/>
        </p:nvSpPr>
        <p:spPr bwMode="auto">
          <a:xfrm flipH="1" flipV="1">
            <a:off x="3908425" y="3108325"/>
            <a:ext cx="1606550" cy="1041400"/>
          </a:xfrm>
          <a:prstGeom prst="line">
            <a:avLst/>
          </a:prstGeom>
          <a:noFill/>
          <a:ln w="38100">
            <a:solidFill>
              <a:srgbClr val="800000"/>
            </a:solidFill>
            <a:round/>
            <a:headEnd/>
            <a:tailEnd/>
          </a:ln>
          <a:effectLst/>
        </p:spPr>
        <p:txBody>
          <a:bodyPr/>
          <a:lstStyle/>
          <a:p>
            <a:endParaRPr lang="en-US" dirty="0"/>
          </a:p>
        </p:txBody>
      </p:sp>
      <p:sp>
        <p:nvSpPr>
          <p:cNvPr id="29" name="TextBox 28"/>
          <p:cNvSpPr txBox="1"/>
          <p:nvPr/>
        </p:nvSpPr>
        <p:spPr>
          <a:xfrm>
            <a:off x="509418" y="5638800"/>
            <a:ext cx="5349670" cy="523220"/>
          </a:xfrm>
          <a:prstGeom prst="rect">
            <a:avLst/>
          </a:prstGeom>
          <a:noFill/>
        </p:spPr>
        <p:txBody>
          <a:bodyPr wrap="none" rtlCol="0">
            <a:spAutoFit/>
          </a:bodyPr>
          <a:lstStyle/>
          <a:p>
            <a:r>
              <a:rPr lang="en-US" sz="2800" dirty="0"/>
              <a:t>Relationship (lines, </a:t>
            </a:r>
            <a:r>
              <a:rPr lang="en-US" sz="2800" b="1" dirty="0"/>
              <a:t>edges</a:t>
            </a:r>
            <a:r>
              <a:rPr lang="en-US" sz="2800" dirty="0"/>
              <a:t>, arcs)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2615" t="10000" r="11176" b="8889"/>
          <a:stretch/>
        </p:blipFill>
        <p:spPr>
          <a:xfrm>
            <a:off x="235527" y="1285009"/>
            <a:ext cx="4038600" cy="5562600"/>
          </a:xfrm>
          <a:prstGeom prst="rect">
            <a:avLst/>
          </a:prstGeom>
        </p:spPr>
      </p:pic>
      <p:sp>
        <p:nvSpPr>
          <p:cNvPr id="3" name="Title 2"/>
          <p:cNvSpPr>
            <a:spLocks noGrp="1"/>
          </p:cNvSpPr>
          <p:nvPr>
            <p:ph type="title"/>
          </p:nvPr>
        </p:nvSpPr>
        <p:spPr>
          <a:xfrm>
            <a:off x="457200" y="152400"/>
            <a:ext cx="8229600" cy="1371600"/>
          </a:xfrm>
        </p:spPr>
        <p:txBody>
          <a:bodyPr/>
          <a:lstStyle/>
          <a:p>
            <a:r>
              <a:rPr lang="en-US" dirty="0" err="1"/>
              <a:t>Betweenness</a:t>
            </a:r>
            <a:endParaRPr lang="en-US" dirty="0"/>
          </a:p>
        </p:txBody>
      </p:sp>
      <p:sp>
        <p:nvSpPr>
          <p:cNvPr id="4" name="Left Arrow 3"/>
          <p:cNvSpPr/>
          <p:nvPr/>
        </p:nvSpPr>
        <p:spPr bwMode="auto">
          <a:xfrm>
            <a:off x="1905000" y="4876800"/>
            <a:ext cx="1524000" cy="5334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sp>
        <p:nvSpPr>
          <p:cNvPr id="5" name="Left Arrow 4"/>
          <p:cNvSpPr/>
          <p:nvPr/>
        </p:nvSpPr>
        <p:spPr bwMode="auto">
          <a:xfrm>
            <a:off x="1828800" y="1828800"/>
            <a:ext cx="1524000" cy="5334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ndParaRPr>
          </a:p>
        </p:txBody>
      </p:sp>
      <p:pic>
        <p:nvPicPr>
          <p:cNvPr id="7" name="Picture 6"/>
          <p:cNvPicPr/>
          <p:nvPr/>
        </p:nvPicPr>
        <p:blipFill>
          <a:blip r:embed="rId4"/>
          <a:stretch>
            <a:fillRect/>
          </a:stretch>
        </p:blipFill>
        <p:spPr>
          <a:xfrm>
            <a:off x="4419600" y="1450967"/>
            <a:ext cx="4495800" cy="4876800"/>
          </a:xfrm>
          <a:prstGeom prst="rect">
            <a:avLst/>
          </a:prstGeom>
        </p:spPr>
      </p:pic>
    </p:spTree>
    <p:extLst>
      <p:ext uri="{BB962C8B-B14F-4D97-AF65-F5344CB8AC3E}">
        <p14:creationId xmlns:p14="http://schemas.microsoft.com/office/powerpoint/2010/main" val="2076535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6200"/>
            <a:ext cx="5200650" cy="6734810"/>
          </a:xfrm>
          <a:prstGeom prst="rect">
            <a:avLst/>
          </a:prstGeom>
          <a:noFill/>
          <a:ln>
            <a:noFill/>
          </a:ln>
        </p:spPr>
      </p:pic>
      <p:pic>
        <p:nvPicPr>
          <p:cNvPr id="3" name="Picture 2" descr="C:\Users\Adi\Documents\Courses\Landscape genetics\Ground squirrel project\Versions\Figures\IDGS_fig2a.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0" y="304800"/>
            <a:ext cx="3836712" cy="2667000"/>
          </a:xfrm>
          <a:prstGeom prst="rect">
            <a:avLst/>
          </a:prstGeom>
          <a:noFill/>
          <a:ln w="57150">
            <a:solidFill>
              <a:srgbClr val="00B050"/>
            </a:solidFill>
          </a:ln>
        </p:spPr>
      </p:pic>
      <p:pic>
        <p:nvPicPr>
          <p:cNvPr id="4" name="Picture 3" descr="C:\Users\Adi\Documents\Courses\Landscape genetics\Ground squirrel project\Versions\Figures\IDGS_fig2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6850" y="3810000"/>
            <a:ext cx="3790950" cy="2743200"/>
          </a:xfrm>
          <a:prstGeom prst="rect">
            <a:avLst/>
          </a:prstGeom>
          <a:noFill/>
          <a:ln w="57150">
            <a:solidFill>
              <a:srgbClr val="0070C0"/>
            </a:solidFill>
          </a:ln>
        </p:spPr>
      </p:pic>
      <p:pic>
        <p:nvPicPr>
          <p:cNvPr id="1026" name="Picture 2" descr="http://static.wixstatic.com/media/02d239_15200eacabe245c4ba5b76bbf763d98c.jpg"/>
          <p:cNvPicPr>
            <a:picLocks noChangeAspect="1" noChangeArrowheads="1"/>
          </p:cNvPicPr>
          <p:nvPr/>
        </p:nvPicPr>
        <p:blipFill rotWithShape="1">
          <a:blip r:embed="rId6">
            <a:extLst>
              <a:ext uri="{28A0092B-C50C-407E-A947-70E740481C1C}">
                <a14:useLocalDpi xmlns:a14="http://schemas.microsoft.com/office/drawing/2010/main" val="0"/>
              </a:ext>
            </a:extLst>
          </a:blip>
          <a:srcRect l="17749" r="40251"/>
          <a:stretch/>
        </p:blipFill>
        <p:spPr bwMode="auto">
          <a:xfrm>
            <a:off x="76200" y="209550"/>
            <a:ext cx="1600200" cy="2857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1459" y="6596390"/>
            <a:ext cx="1673856" cy="261610"/>
          </a:xfrm>
          <a:prstGeom prst="rect">
            <a:avLst/>
          </a:prstGeom>
          <a:noFill/>
        </p:spPr>
        <p:txBody>
          <a:bodyPr wrap="none" rtlCol="0">
            <a:spAutoFit/>
          </a:bodyPr>
          <a:lstStyle/>
          <a:p>
            <a:r>
              <a:rPr lang="en-US" sz="1100" dirty="0"/>
              <a:t>(Zero et al. in revisions)</a:t>
            </a:r>
          </a:p>
        </p:txBody>
      </p:sp>
    </p:spTree>
    <p:extLst>
      <p:ext uri="{BB962C8B-B14F-4D97-AF65-F5344CB8AC3E}">
        <p14:creationId xmlns:p14="http://schemas.microsoft.com/office/powerpoint/2010/main" val="368502141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457200" y="315396"/>
            <a:ext cx="8229600" cy="1534194"/>
          </a:xfrm>
        </p:spPr>
        <p:txBody>
          <a:bodyPr>
            <a:normAutofit fontScale="90000"/>
          </a:bodyPr>
          <a:lstStyle/>
          <a:p>
            <a:r>
              <a:rPr lang="en-US" dirty="0"/>
              <a:t>Mean </a:t>
            </a:r>
            <a:r>
              <a:rPr lang="en-US" dirty="0" err="1"/>
              <a:t>Betweenness</a:t>
            </a:r>
            <a:r>
              <a:rPr lang="en-US" dirty="0"/>
              <a:t> </a:t>
            </a:r>
            <a:br>
              <a:rPr lang="en-US" dirty="0"/>
            </a:br>
            <a:br>
              <a:rPr lang="en-US" dirty="0">
                <a:solidFill>
                  <a:prstClr val="black"/>
                </a:solidFill>
              </a:rPr>
            </a:br>
            <a:endParaRPr lang="en-US" dirty="0"/>
          </a:p>
        </p:txBody>
      </p:sp>
      <p:grpSp>
        <p:nvGrpSpPr>
          <p:cNvPr id="23" name="Group 22"/>
          <p:cNvGrpSpPr/>
          <p:nvPr/>
        </p:nvGrpSpPr>
        <p:grpSpPr>
          <a:xfrm>
            <a:off x="0" y="1981200"/>
            <a:ext cx="9105214" cy="3110948"/>
            <a:chOff x="0" y="2527852"/>
            <a:chExt cx="9105214" cy="3110948"/>
          </a:xfrm>
        </p:grpSpPr>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527852"/>
              <a:ext cx="9105214" cy="3110948"/>
            </a:xfrm>
            <a:prstGeom prst="rect">
              <a:avLst/>
            </a:prstGeom>
          </p:spPr>
        </p:pic>
        <p:sp>
          <p:nvSpPr>
            <p:cNvPr id="6" name="TextBox 5"/>
            <p:cNvSpPr txBox="1"/>
            <p:nvPr/>
          </p:nvSpPr>
          <p:spPr>
            <a:xfrm>
              <a:off x="301548" y="4035462"/>
              <a:ext cx="311304" cy="369332"/>
            </a:xfrm>
            <a:prstGeom prst="rect">
              <a:avLst/>
            </a:prstGeom>
            <a:noFill/>
          </p:spPr>
          <p:txBody>
            <a:bodyPr wrap="none" rtlCol="0">
              <a:spAutoFit/>
            </a:bodyPr>
            <a:lstStyle/>
            <a:p>
              <a:r>
                <a:rPr lang="en-US" dirty="0">
                  <a:solidFill>
                    <a:prstClr val="black"/>
                  </a:solidFill>
                </a:rPr>
                <a:t>0</a:t>
              </a:r>
            </a:p>
          </p:txBody>
        </p:sp>
        <p:sp>
          <p:nvSpPr>
            <p:cNvPr id="7" name="TextBox 6"/>
            <p:cNvSpPr txBox="1"/>
            <p:nvPr/>
          </p:nvSpPr>
          <p:spPr>
            <a:xfrm>
              <a:off x="838200" y="4962320"/>
              <a:ext cx="311304" cy="369332"/>
            </a:xfrm>
            <a:prstGeom prst="rect">
              <a:avLst/>
            </a:prstGeom>
            <a:noFill/>
          </p:spPr>
          <p:txBody>
            <a:bodyPr wrap="none" rtlCol="0">
              <a:spAutoFit/>
            </a:bodyPr>
            <a:lstStyle/>
            <a:p>
              <a:r>
                <a:rPr lang="en-US" dirty="0">
                  <a:solidFill>
                    <a:prstClr val="black"/>
                  </a:solidFill>
                </a:rPr>
                <a:t>0</a:t>
              </a:r>
            </a:p>
          </p:txBody>
        </p:sp>
        <p:sp>
          <p:nvSpPr>
            <p:cNvPr id="8" name="TextBox 7"/>
            <p:cNvSpPr txBox="1"/>
            <p:nvPr/>
          </p:nvSpPr>
          <p:spPr>
            <a:xfrm>
              <a:off x="2743200" y="4871039"/>
              <a:ext cx="311304" cy="369332"/>
            </a:xfrm>
            <a:prstGeom prst="rect">
              <a:avLst/>
            </a:prstGeom>
            <a:noFill/>
          </p:spPr>
          <p:txBody>
            <a:bodyPr wrap="none" rtlCol="0">
              <a:spAutoFit/>
            </a:bodyPr>
            <a:lstStyle/>
            <a:p>
              <a:r>
                <a:rPr lang="en-US" dirty="0">
                  <a:solidFill>
                    <a:prstClr val="black"/>
                  </a:solidFill>
                </a:rPr>
                <a:t>0</a:t>
              </a:r>
            </a:p>
          </p:txBody>
        </p:sp>
        <p:sp>
          <p:nvSpPr>
            <p:cNvPr id="9" name="TextBox 8"/>
            <p:cNvSpPr txBox="1"/>
            <p:nvPr/>
          </p:nvSpPr>
          <p:spPr>
            <a:xfrm>
              <a:off x="3810000" y="4501707"/>
              <a:ext cx="311304" cy="369332"/>
            </a:xfrm>
            <a:prstGeom prst="rect">
              <a:avLst/>
            </a:prstGeom>
            <a:noFill/>
          </p:spPr>
          <p:txBody>
            <a:bodyPr wrap="none" rtlCol="0">
              <a:spAutoFit/>
            </a:bodyPr>
            <a:lstStyle/>
            <a:p>
              <a:r>
                <a:rPr lang="en-US" dirty="0">
                  <a:solidFill>
                    <a:prstClr val="black"/>
                  </a:solidFill>
                </a:rPr>
                <a:t>0</a:t>
              </a:r>
            </a:p>
          </p:txBody>
        </p:sp>
        <p:sp>
          <p:nvSpPr>
            <p:cNvPr id="10" name="TextBox 9"/>
            <p:cNvSpPr txBox="1"/>
            <p:nvPr/>
          </p:nvSpPr>
          <p:spPr>
            <a:xfrm>
              <a:off x="3857170" y="3539428"/>
              <a:ext cx="311304" cy="369332"/>
            </a:xfrm>
            <a:prstGeom prst="rect">
              <a:avLst/>
            </a:prstGeom>
            <a:noFill/>
          </p:spPr>
          <p:txBody>
            <a:bodyPr wrap="none" rtlCol="0">
              <a:spAutoFit/>
            </a:bodyPr>
            <a:lstStyle/>
            <a:p>
              <a:r>
                <a:rPr lang="en-US" dirty="0">
                  <a:solidFill>
                    <a:prstClr val="black"/>
                  </a:solidFill>
                </a:rPr>
                <a:t>5</a:t>
              </a:r>
            </a:p>
          </p:txBody>
        </p:sp>
        <p:sp>
          <p:nvSpPr>
            <p:cNvPr id="11" name="TextBox 10"/>
            <p:cNvSpPr txBox="1"/>
            <p:nvPr/>
          </p:nvSpPr>
          <p:spPr>
            <a:xfrm>
              <a:off x="2130772" y="2703390"/>
              <a:ext cx="311304" cy="369332"/>
            </a:xfrm>
            <a:prstGeom prst="rect">
              <a:avLst/>
            </a:prstGeom>
            <a:noFill/>
          </p:spPr>
          <p:txBody>
            <a:bodyPr wrap="none" rtlCol="0">
              <a:spAutoFit/>
            </a:bodyPr>
            <a:lstStyle/>
            <a:p>
              <a:r>
                <a:rPr lang="en-US" dirty="0">
                  <a:solidFill>
                    <a:prstClr val="black"/>
                  </a:solidFill>
                </a:rPr>
                <a:t>8</a:t>
              </a:r>
            </a:p>
          </p:txBody>
        </p:sp>
        <p:sp>
          <p:nvSpPr>
            <p:cNvPr id="12" name="TextBox 11"/>
            <p:cNvSpPr txBox="1"/>
            <p:nvPr/>
          </p:nvSpPr>
          <p:spPr>
            <a:xfrm>
              <a:off x="2037854" y="3883973"/>
              <a:ext cx="437940" cy="369332"/>
            </a:xfrm>
            <a:prstGeom prst="rect">
              <a:avLst/>
            </a:prstGeom>
            <a:noFill/>
          </p:spPr>
          <p:txBody>
            <a:bodyPr wrap="none" rtlCol="0">
              <a:spAutoFit/>
            </a:bodyPr>
            <a:lstStyle/>
            <a:p>
              <a:r>
                <a:rPr lang="en-US" dirty="0">
                  <a:solidFill>
                    <a:prstClr val="black"/>
                  </a:solidFill>
                </a:rPr>
                <a:t>12</a:t>
              </a:r>
            </a:p>
          </p:txBody>
        </p:sp>
        <p:sp>
          <p:nvSpPr>
            <p:cNvPr id="15" name="TextBox 14"/>
            <p:cNvSpPr txBox="1"/>
            <p:nvPr/>
          </p:nvSpPr>
          <p:spPr>
            <a:xfrm>
              <a:off x="4990557" y="4099698"/>
              <a:ext cx="508473" cy="369332"/>
            </a:xfrm>
            <a:prstGeom prst="rect">
              <a:avLst/>
            </a:prstGeom>
            <a:noFill/>
          </p:spPr>
          <p:txBody>
            <a:bodyPr wrap="none" rtlCol="0">
              <a:spAutoFit/>
            </a:bodyPr>
            <a:lstStyle/>
            <a:p>
              <a:r>
                <a:rPr lang="en-US" dirty="0">
                  <a:solidFill>
                    <a:prstClr val="black"/>
                  </a:solidFill>
                </a:rPr>
                <a:t>0.5</a:t>
              </a:r>
            </a:p>
          </p:txBody>
        </p:sp>
        <p:sp>
          <p:nvSpPr>
            <p:cNvPr id="16" name="TextBox 15"/>
            <p:cNvSpPr txBox="1"/>
            <p:nvPr/>
          </p:nvSpPr>
          <p:spPr>
            <a:xfrm>
              <a:off x="5527209" y="5026556"/>
              <a:ext cx="508473" cy="369332"/>
            </a:xfrm>
            <a:prstGeom prst="rect">
              <a:avLst/>
            </a:prstGeom>
            <a:noFill/>
          </p:spPr>
          <p:txBody>
            <a:bodyPr wrap="none" rtlCol="0">
              <a:spAutoFit/>
            </a:bodyPr>
            <a:lstStyle/>
            <a:p>
              <a:r>
                <a:rPr lang="en-US" dirty="0">
                  <a:solidFill>
                    <a:prstClr val="black"/>
                  </a:solidFill>
                </a:rPr>
                <a:t>0.5</a:t>
              </a:r>
            </a:p>
          </p:txBody>
        </p:sp>
        <p:sp>
          <p:nvSpPr>
            <p:cNvPr id="17" name="TextBox 16"/>
            <p:cNvSpPr txBox="1"/>
            <p:nvPr/>
          </p:nvSpPr>
          <p:spPr>
            <a:xfrm>
              <a:off x="7432209" y="4935275"/>
              <a:ext cx="311304" cy="369332"/>
            </a:xfrm>
            <a:prstGeom prst="rect">
              <a:avLst/>
            </a:prstGeom>
            <a:noFill/>
          </p:spPr>
          <p:txBody>
            <a:bodyPr wrap="none" rtlCol="0">
              <a:spAutoFit/>
            </a:bodyPr>
            <a:lstStyle/>
            <a:p>
              <a:r>
                <a:rPr lang="en-US" dirty="0">
                  <a:solidFill>
                    <a:prstClr val="black"/>
                  </a:solidFill>
                </a:rPr>
                <a:t>0</a:t>
              </a:r>
            </a:p>
          </p:txBody>
        </p:sp>
        <p:sp>
          <p:nvSpPr>
            <p:cNvPr id="18" name="TextBox 17"/>
            <p:cNvSpPr txBox="1"/>
            <p:nvPr/>
          </p:nvSpPr>
          <p:spPr>
            <a:xfrm>
              <a:off x="8499009" y="4565943"/>
              <a:ext cx="311304" cy="369332"/>
            </a:xfrm>
            <a:prstGeom prst="rect">
              <a:avLst/>
            </a:prstGeom>
            <a:noFill/>
          </p:spPr>
          <p:txBody>
            <a:bodyPr wrap="none" rtlCol="0">
              <a:spAutoFit/>
            </a:bodyPr>
            <a:lstStyle/>
            <a:p>
              <a:r>
                <a:rPr lang="en-US" dirty="0">
                  <a:solidFill>
                    <a:prstClr val="black"/>
                  </a:solidFill>
                </a:rPr>
                <a:t>6</a:t>
              </a:r>
            </a:p>
          </p:txBody>
        </p:sp>
        <p:sp>
          <p:nvSpPr>
            <p:cNvPr id="19" name="TextBox 18"/>
            <p:cNvSpPr txBox="1"/>
            <p:nvPr/>
          </p:nvSpPr>
          <p:spPr>
            <a:xfrm>
              <a:off x="8546179" y="3603664"/>
              <a:ext cx="311304" cy="369332"/>
            </a:xfrm>
            <a:prstGeom prst="rect">
              <a:avLst/>
            </a:prstGeom>
            <a:noFill/>
          </p:spPr>
          <p:txBody>
            <a:bodyPr wrap="none" rtlCol="0">
              <a:spAutoFit/>
            </a:bodyPr>
            <a:lstStyle/>
            <a:p>
              <a:r>
                <a:rPr lang="en-US" dirty="0">
                  <a:solidFill>
                    <a:prstClr val="black"/>
                  </a:solidFill>
                </a:rPr>
                <a:t>8</a:t>
              </a:r>
            </a:p>
          </p:txBody>
        </p:sp>
        <p:sp>
          <p:nvSpPr>
            <p:cNvPr id="20" name="TextBox 19"/>
            <p:cNvSpPr txBox="1"/>
            <p:nvPr/>
          </p:nvSpPr>
          <p:spPr>
            <a:xfrm>
              <a:off x="6882515" y="2703390"/>
              <a:ext cx="508473" cy="369332"/>
            </a:xfrm>
            <a:prstGeom prst="rect">
              <a:avLst/>
            </a:prstGeom>
            <a:noFill/>
          </p:spPr>
          <p:txBody>
            <a:bodyPr wrap="none" rtlCol="0">
              <a:spAutoFit/>
            </a:bodyPr>
            <a:lstStyle/>
            <a:p>
              <a:r>
                <a:rPr lang="en-US" dirty="0">
                  <a:solidFill>
                    <a:prstClr val="black"/>
                  </a:solidFill>
                </a:rPr>
                <a:t>3.5</a:t>
              </a:r>
            </a:p>
          </p:txBody>
        </p:sp>
        <p:sp>
          <p:nvSpPr>
            <p:cNvPr id="21" name="TextBox 20"/>
            <p:cNvSpPr txBox="1"/>
            <p:nvPr/>
          </p:nvSpPr>
          <p:spPr>
            <a:xfrm>
              <a:off x="6726863" y="3948209"/>
              <a:ext cx="508473" cy="369332"/>
            </a:xfrm>
            <a:prstGeom prst="rect">
              <a:avLst/>
            </a:prstGeom>
            <a:noFill/>
          </p:spPr>
          <p:txBody>
            <a:bodyPr wrap="none" rtlCol="0">
              <a:spAutoFit/>
            </a:bodyPr>
            <a:lstStyle/>
            <a:p>
              <a:r>
                <a:rPr lang="en-US" dirty="0">
                  <a:solidFill>
                    <a:prstClr val="black"/>
                  </a:solidFill>
                </a:rPr>
                <a:t>3.5</a:t>
              </a:r>
            </a:p>
          </p:txBody>
        </p:sp>
      </p:grpSp>
      <p:sp>
        <p:nvSpPr>
          <p:cNvPr id="24" name="TextBox 23"/>
          <p:cNvSpPr txBox="1"/>
          <p:nvPr/>
        </p:nvSpPr>
        <p:spPr>
          <a:xfrm>
            <a:off x="1796514" y="6504063"/>
            <a:ext cx="7271286" cy="307777"/>
          </a:xfrm>
          <a:prstGeom prst="rect">
            <a:avLst/>
          </a:prstGeom>
          <a:noFill/>
        </p:spPr>
        <p:txBody>
          <a:bodyPr wrap="none" rtlCol="0">
            <a:spAutoFit/>
          </a:bodyPr>
          <a:lstStyle/>
          <a:p>
            <a:r>
              <a:rPr lang="en-US" sz="1400" dirty="0">
                <a:solidFill>
                  <a:prstClr val="black"/>
                </a:solidFill>
              </a:rPr>
              <a:t>(Murphy, Dyer, Cushman in press; </a:t>
            </a:r>
            <a:r>
              <a:rPr lang="en-US" sz="1400" i="1" dirty="0">
                <a:solidFill>
                  <a:prstClr val="black"/>
                </a:solidFill>
              </a:rPr>
              <a:t>Landscape Genetics: Concepts, Methods, Applications</a:t>
            </a:r>
            <a:r>
              <a:rPr lang="en-US" sz="1400" dirty="0">
                <a:solidFill>
                  <a:prstClr val="black"/>
                </a:solidFill>
              </a:rPr>
              <a:t>)</a:t>
            </a:r>
          </a:p>
        </p:txBody>
      </p:sp>
      <p:sp>
        <p:nvSpPr>
          <p:cNvPr id="2" name="TextBox 1"/>
          <p:cNvSpPr txBox="1"/>
          <p:nvPr/>
        </p:nvSpPr>
        <p:spPr>
          <a:xfrm>
            <a:off x="1459144" y="5363614"/>
            <a:ext cx="1016650" cy="523220"/>
          </a:xfrm>
          <a:prstGeom prst="rect">
            <a:avLst/>
          </a:prstGeom>
          <a:noFill/>
        </p:spPr>
        <p:txBody>
          <a:bodyPr wrap="square" rtlCol="0">
            <a:spAutoFit/>
          </a:bodyPr>
          <a:lstStyle/>
          <a:p>
            <a:r>
              <a:rPr lang="en-US" sz="2800" dirty="0"/>
              <a:t>3.57</a:t>
            </a:r>
          </a:p>
        </p:txBody>
      </p:sp>
      <p:sp>
        <p:nvSpPr>
          <p:cNvPr id="25" name="TextBox 24"/>
          <p:cNvSpPr txBox="1"/>
          <p:nvPr/>
        </p:nvSpPr>
        <p:spPr>
          <a:xfrm>
            <a:off x="6324600" y="5334000"/>
            <a:ext cx="1016650" cy="523220"/>
          </a:xfrm>
          <a:prstGeom prst="rect">
            <a:avLst/>
          </a:prstGeom>
          <a:noFill/>
        </p:spPr>
        <p:txBody>
          <a:bodyPr wrap="square" rtlCol="0">
            <a:spAutoFit/>
          </a:bodyPr>
          <a:lstStyle/>
          <a:p>
            <a:r>
              <a:rPr lang="en-US" sz="2800" dirty="0"/>
              <a:t>3.14</a:t>
            </a:r>
          </a:p>
        </p:txBody>
      </p:sp>
    </p:spTree>
    <p:extLst>
      <p:ext uri="{BB962C8B-B14F-4D97-AF65-F5344CB8AC3E}">
        <p14:creationId xmlns:p14="http://schemas.microsoft.com/office/powerpoint/2010/main" val="225016988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di\Documents\Courses\Landscape genetics\Ground squirrel project\Versions\Figures\IDGS_fig2a.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228600"/>
            <a:ext cx="3836712" cy="2667000"/>
          </a:xfrm>
          <a:prstGeom prst="rect">
            <a:avLst/>
          </a:prstGeom>
          <a:noFill/>
          <a:ln>
            <a:solidFill>
              <a:schemeClr val="tx1"/>
            </a:solidFill>
          </a:ln>
        </p:spPr>
      </p:pic>
      <p:pic>
        <p:nvPicPr>
          <p:cNvPr id="4" name="Picture 3" descr="C:\Users\Adi\Documents\Courses\Landscape genetics\Ground squirrel project\Versions\Figures\IDGS_fig2b.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6850" y="3581400"/>
            <a:ext cx="3790950" cy="2743200"/>
          </a:xfrm>
          <a:prstGeom prst="rect">
            <a:avLst/>
          </a:prstGeom>
          <a:noFill/>
          <a:ln>
            <a:solidFill>
              <a:schemeClr val="tx1"/>
            </a:solidFill>
          </a:ln>
        </p:spPr>
      </p:pic>
      <p:sp>
        <p:nvSpPr>
          <p:cNvPr id="5" name="TextBox 4"/>
          <p:cNvSpPr txBox="1"/>
          <p:nvPr/>
        </p:nvSpPr>
        <p:spPr>
          <a:xfrm>
            <a:off x="214203" y="6498595"/>
            <a:ext cx="1673856" cy="261610"/>
          </a:xfrm>
          <a:prstGeom prst="rect">
            <a:avLst/>
          </a:prstGeom>
          <a:noFill/>
        </p:spPr>
        <p:txBody>
          <a:bodyPr wrap="none" rtlCol="0">
            <a:spAutoFit/>
          </a:bodyPr>
          <a:lstStyle/>
          <a:p>
            <a:r>
              <a:rPr lang="en-US" sz="1100" dirty="0"/>
              <a:t>(Zero et al. in revisions)</a:t>
            </a:r>
          </a:p>
        </p:txBody>
      </p:sp>
      <p:pic>
        <p:nvPicPr>
          <p:cNvPr id="6" name="Picture 5" descr="C:\Landgen\Squirrel\Graph\rmov_fig_a.tiff"/>
          <p:cNvPicPr/>
          <p:nvPr/>
        </p:nvPicPr>
        <p:blipFill rotWithShape="1">
          <a:blip r:embed="rId4">
            <a:extLst>
              <a:ext uri="{28A0092B-C50C-407E-A947-70E740481C1C}">
                <a14:useLocalDpi xmlns:a14="http://schemas.microsoft.com/office/drawing/2010/main" val="0"/>
              </a:ext>
            </a:extLst>
          </a:blip>
          <a:srcRect t="16145" r="6176" b="3976"/>
          <a:stretch/>
        </p:blipFill>
        <p:spPr bwMode="auto">
          <a:xfrm>
            <a:off x="6626" y="762000"/>
            <a:ext cx="5174974" cy="40386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738575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16072987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50985113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4" name="Content Placeholder 3"/>
          <p:cNvSpPr>
            <a:spLocks noGrp="1"/>
          </p:cNvSpPr>
          <p:nvPr>
            <p:ph sz="half" idx="2"/>
          </p:nvPr>
        </p:nvSpPr>
        <p:spPr/>
        <p:txBody>
          <a:bodyPr/>
          <a:lstStyle/>
          <a:p>
            <a:endParaRPr lang="en-US"/>
          </a:p>
        </p:txBody>
      </p:sp>
      <p:sp>
        <p:nvSpPr>
          <p:cNvPr id="6" name="Text Box 31"/>
          <p:cNvSpPr txBox="1">
            <a:spLocks noChangeArrowheads="1"/>
          </p:cNvSpPr>
          <p:nvPr/>
        </p:nvSpPr>
        <p:spPr bwMode="auto">
          <a:xfrm>
            <a:off x="3660775" y="1185863"/>
            <a:ext cx="1787525" cy="366712"/>
          </a:xfrm>
          <a:prstGeom prst="rect">
            <a:avLst/>
          </a:prstGeom>
          <a:noFill/>
          <a:ln w="9525">
            <a:noFill/>
            <a:miter lim="800000"/>
            <a:headEnd/>
            <a:tailEnd/>
          </a:ln>
          <a:effectLst/>
        </p:spPr>
        <p:txBody>
          <a:bodyPr wrap="none">
            <a:spAutoFit/>
          </a:bodyPr>
          <a:lstStyle/>
          <a:p>
            <a:r>
              <a:rPr lang="en-US" dirty="0" err="1"/>
              <a:t>DPS</a:t>
            </a:r>
            <a:r>
              <a:rPr lang="en-US" i="1" baseline="-25000" dirty="0" err="1"/>
              <a:t>13</a:t>
            </a:r>
            <a:r>
              <a:rPr lang="en-US" i="1" baseline="-25000" dirty="0"/>
              <a:t>  </a:t>
            </a:r>
            <a:r>
              <a:rPr lang="en-US" dirty="0"/>
              <a:t>= 0.2156</a:t>
            </a:r>
          </a:p>
        </p:txBody>
      </p:sp>
      <p:sp>
        <p:nvSpPr>
          <p:cNvPr id="7" name="Rectangle 33"/>
          <p:cNvSpPr>
            <a:spLocks noChangeArrowheads="1"/>
          </p:cNvSpPr>
          <p:nvPr/>
        </p:nvSpPr>
        <p:spPr bwMode="auto">
          <a:xfrm>
            <a:off x="2109788" y="1789113"/>
            <a:ext cx="793750" cy="782637"/>
          </a:xfrm>
          <a:prstGeom prst="rect">
            <a:avLst/>
          </a:prstGeom>
          <a:noFill/>
          <a:ln w="31750">
            <a:solidFill>
              <a:srgbClr val="FFFF00"/>
            </a:solidFill>
            <a:miter lim="800000"/>
            <a:headEnd/>
            <a:tailEnd/>
          </a:ln>
          <a:effectLst/>
        </p:spPr>
        <p:txBody>
          <a:bodyPr wrap="none" anchor="ctr"/>
          <a:lstStyle/>
          <a:p>
            <a:endParaRPr lang="en-US"/>
          </a:p>
        </p:txBody>
      </p:sp>
      <p:sp>
        <p:nvSpPr>
          <p:cNvPr id="8" name="Line 19"/>
          <p:cNvSpPr>
            <a:spLocks noChangeShapeType="1"/>
          </p:cNvSpPr>
          <p:nvPr/>
        </p:nvSpPr>
        <p:spPr bwMode="auto">
          <a:xfrm>
            <a:off x="1554163" y="4521200"/>
            <a:ext cx="3122612" cy="125413"/>
          </a:xfrm>
          <a:prstGeom prst="line">
            <a:avLst/>
          </a:prstGeom>
          <a:noFill/>
          <a:ln w="38100">
            <a:solidFill>
              <a:srgbClr val="FFFF00"/>
            </a:solidFill>
            <a:round/>
            <a:headEnd/>
            <a:tailEnd/>
          </a:ln>
          <a:effectLst/>
        </p:spPr>
        <p:txBody>
          <a:bodyPr/>
          <a:lstStyle/>
          <a:p>
            <a:endParaRPr lang="en-US"/>
          </a:p>
        </p:txBody>
      </p:sp>
    </p:spTree>
    <p:extLst>
      <p:ext uri="{BB962C8B-B14F-4D97-AF65-F5344CB8AC3E}">
        <p14:creationId xmlns:p14="http://schemas.microsoft.com/office/powerpoint/2010/main" val="399921327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4" name="Content Placeholder 3"/>
          <p:cNvSpPr>
            <a:spLocks noGrp="1"/>
          </p:cNvSpPr>
          <p:nvPr>
            <p:ph sz="half" idx="2"/>
          </p:nvPr>
        </p:nvSpPr>
        <p:spPr/>
        <p:txBody>
          <a:bodyPr/>
          <a:lstStyle/>
          <a:p>
            <a:endParaRPr lang="en-US"/>
          </a:p>
        </p:txBody>
      </p:sp>
      <p:sp>
        <p:nvSpPr>
          <p:cNvPr id="6" name="Rectangle 35"/>
          <p:cNvSpPr>
            <a:spLocks noChangeArrowheads="1"/>
          </p:cNvSpPr>
          <p:nvPr/>
        </p:nvSpPr>
        <p:spPr bwMode="auto">
          <a:xfrm>
            <a:off x="4310063" y="1797050"/>
            <a:ext cx="585787" cy="782638"/>
          </a:xfrm>
          <a:prstGeom prst="rect">
            <a:avLst/>
          </a:prstGeom>
          <a:noFill/>
          <a:ln w="31750">
            <a:solidFill>
              <a:srgbClr val="FF0000"/>
            </a:solidFill>
            <a:miter lim="800000"/>
            <a:headEnd/>
            <a:tailEnd/>
          </a:ln>
          <a:effectLst/>
        </p:spPr>
        <p:txBody>
          <a:bodyPr wrap="none" anchor="ctr"/>
          <a:lstStyle/>
          <a:p>
            <a:endParaRPr lang="en-US"/>
          </a:p>
        </p:txBody>
      </p:sp>
      <p:sp>
        <p:nvSpPr>
          <p:cNvPr id="7" name="AutoShape 31"/>
          <p:cNvSpPr>
            <a:spLocks/>
          </p:cNvSpPr>
          <p:nvPr/>
        </p:nvSpPr>
        <p:spPr bwMode="auto">
          <a:xfrm rot="16408026" flipV="1">
            <a:off x="2647950" y="3373438"/>
            <a:ext cx="838200" cy="3797300"/>
          </a:xfrm>
          <a:prstGeom prst="leftBrace">
            <a:avLst>
              <a:gd name="adj1" fmla="val 37753"/>
              <a:gd name="adj2" fmla="val 50093"/>
            </a:avLst>
          </a:prstGeom>
          <a:noFill/>
          <a:ln w="25400">
            <a:solidFill>
              <a:srgbClr val="FF0000"/>
            </a:solidFill>
            <a:round/>
            <a:headEnd/>
            <a:tailEnd/>
          </a:ln>
          <a:effectLst/>
        </p:spPr>
        <p:txBody>
          <a:bodyPr wrap="none" anchor="ctr"/>
          <a:lstStyle/>
          <a:p>
            <a:endParaRPr lang="en-US"/>
          </a:p>
        </p:txBody>
      </p:sp>
      <p:sp>
        <p:nvSpPr>
          <p:cNvPr id="8" name="Text Box 32"/>
          <p:cNvSpPr txBox="1">
            <a:spLocks noChangeArrowheads="1"/>
          </p:cNvSpPr>
          <p:nvPr/>
        </p:nvSpPr>
        <p:spPr bwMode="auto">
          <a:xfrm>
            <a:off x="2466975" y="5762625"/>
            <a:ext cx="1177925" cy="366713"/>
          </a:xfrm>
          <a:prstGeom prst="rect">
            <a:avLst/>
          </a:prstGeom>
          <a:solidFill>
            <a:schemeClr val="tx1">
              <a:alpha val="30000"/>
            </a:schemeClr>
          </a:solidFill>
          <a:ln w="9525">
            <a:noFill/>
            <a:miter lim="800000"/>
            <a:headEnd/>
            <a:tailEnd/>
          </a:ln>
          <a:effectLst/>
        </p:spPr>
        <p:txBody>
          <a:bodyPr wrap="none">
            <a:spAutoFit/>
          </a:bodyPr>
          <a:lstStyle/>
          <a:p>
            <a:r>
              <a:rPr lang="en-US" b="1">
                <a:solidFill>
                  <a:schemeClr val="bg2"/>
                </a:solidFill>
              </a:rPr>
              <a:t>Distance</a:t>
            </a:r>
          </a:p>
        </p:txBody>
      </p:sp>
    </p:spTree>
    <p:extLst>
      <p:ext uri="{BB962C8B-B14F-4D97-AF65-F5344CB8AC3E}">
        <p14:creationId xmlns:p14="http://schemas.microsoft.com/office/powerpoint/2010/main" val="384007883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4" name="Content Placeholder 3"/>
          <p:cNvSpPr>
            <a:spLocks noGrp="1"/>
          </p:cNvSpPr>
          <p:nvPr>
            <p:ph sz="half" idx="2"/>
          </p:nvPr>
        </p:nvSpPr>
        <p:spPr/>
        <p:txBody>
          <a:bodyPr/>
          <a:lstStyle/>
          <a:p>
            <a:endParaRPr lang="en-US"/>
          </a:p>
        </p:txBody>
      </p:sp>
      <p:sp>
        <p:nvSpPr>
          <p:cNvPr id="6" name="Rectangle 34"/>
          <p:cNvSpPr>
            <a:spLocks noChangeArrowheads="1"/>
          </p:cNvSpPr>
          <p:nvPr/>
        </p:nvSpPr>
        <p:spPr bwMode="auto">
          <a:xfrm>
            <a:off x="3819525" y="1814513"/>
            <a:ext cx="492125" cy="782637"/>
          </a:xfrm>
          <a:prstGeom prst="rect">
            <a:avLst/>
          </a:prstGeom>
          <a:noFill/>
          <a:ln w="31750">
            <a:solidFill>
              <a:srgbClr val="0033CC"/>
            </a:solidFill>
            <a:miter lim="800000"/>
            <a:headEnd/>
            <a:tailEnd/>
          </a:ln>
          <a:effectLst/>
        </p:spPr>
        <p:txBody>
          <a:bodyPr wrap="none" anchor="ctr"/>
          <a:lstStyle/>
          <a:p>
            <a:endParaRPr lang="en-US"/>
          </a:p>
        </p:txBody>
      </p:sp>
      <p:sp>
        <p:nvSpPr>
          <p:cNvPr id="7" name="Text Box 29"/>
          <p:cNvSpPr txBox="1">
            <a:spLocks noChangeArrowheads="1"/>
          </p:cNvSpPr>
          <p:nvPr/>
        </p:nvSpPr>
        <p:spPr bwMode="auto">
          <a:xfrm>
            <a:off x="3914775" y="5075238"/>
            <a:ext cx="2251075" cy="366712"/>
          </a:xfrm>
          <a:prstGeom prst="rect">
            <a:avLst/>
          </a:prstGeom>
          <a:solidFill>
            <a:schemeClr val="tx1">
              <a:alpha val="50000"/>
            </a:schemeClr>
          </a:solidFill>
          <a:ln w="9525">
            <a:noFill/>
            <a:miter lim="800000"/>
            <a:headEnd/>
            <a:tailEnd/>
          </a:ln>
          <a:effectLst/>
        </p:spPr>
        <p:txBody>
          <a:bodyPr wrap="none">
            <a:spAutoFit/>
          </a:bodyPr>
          <a:lstStyle/>
          <a:p>
            <a:r>
              <a:rPr lang="en-US" b="1">
                <a:solidFill>
                  <a:schemeClr val="bg2"/>
                </a:solidFill>
              </a:rPr>
              <a:t>Attracting Factors</a:t>
            </a:r>
          </a:p>
        </p:txBody>
      </p:sp>
      <p:sp>
        <p:nvSpPr>
          <p:cNvPr id="8" name="Text Box 30"/>
          <p:cNvSpPr txBox="1">
            <a:spLocks noChangeArrowheads="1"/>
          </p:cNvSpPr>
          <p:nvPr/>
        </p:nvSpPr>
        <p:spPr bwMode="auto">
          <a:xfrm>
            <a:off x="55563" y="4865688"/>
            <a:ext cx="2346325" cy="366712"/>
          </a:xfrm>
          <a:prstGeom prst="rect">
            <a:avLst/>
          </a:prstGeom>
          <a:solidFill>
            <a:schemeClr val="tx1">
              <a:alpha val="50000"/>
            </a:schemeClr>
          </a:solidFill>
          <a:ln w="9525">
            <a:noFill/>
            <a:miter lim="800000"/>
            <a:headEnd/>
            <a:tailEnd/>
          </a:ln>
          <a:effectLst/>
        </p:spPr>
        <p:txBody>
          <a:bodyPr wrap="none">
            <a:spAutoFit/>
          </a:bodyPr>
          <a:lstStyle/>
          <a:p>
            <a:r>
              <a:rPr lang="en-US" b="1">
                <a:solidFill>
                  <a:schemeClr val="bg2"/>
                </a:solidFill>
              </a:rPr>
              <a:t>Production Factors</a:t>
            </a:r>
          </a:p>
        </p:txBody>
      </p:sp>
      <p:sp>
        <p:nvSpPr>
          <p:cNvPr id="9" name="Line 31"/>
          <p:cNvSpPr>
            <a:spLocks noChangeShapeType="1"/>
          </p:cNvSpPr>
          <p:nvPr/>
        </p:nvSpPr>
        <p:spPr bwMode="auto">
          <a:xfrm>
            <a:off x="1531938" y="4572000"/>
            <a:ext cx="3176587" cy="146050"/>
          </a:xfrm>
          <a:prstGeom prst="line">
            <a:avLst/>
          </a:prstGeom>
          <a:noFill/>
          <a:ln w="41275">
            <a:solidFill>
              <a:srgbClr val="0033CC"/>
            </a:solidFill>
            <a:round/>
            <a:headEnd/>
            <a:tailEnd type="triangle" w="med" len="med"/>
          </a:ln>
          <a:effectLst/>
        </p:spPr>
        <p:txBody>
          <a:bodyPr/>
          <a:lstStyle/>
          <a:p>
            <a:endParaRPr lang="en-US"/>
          </a:p>
        </p:txBody>
      </p:sp>
    </p:spTree>
    <p:extLst>
      <p:ext uri="{BB962C8B-B14F-4D97-AF65-F5344CB8AC3E}">
        <p14:creationId xmlns:p14="http://schemas.microsoft.com/office/powerpoint/2010/main" val="27058571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4" name="Content Placeholder 3"/>
          <p:cNvSpPr>
            <a:spLocks noGrp="1"/>
          </p:cNvSpPr>
          <p:nvPr>
            <p:ph sz="half" idx="2"/>
          </p:nvPr>
        </p:nvSpPr>
        <p:spPr/>
        <p:txBody>
          <a:bodyPr/>
          <a:lstStyle/>
          <a:p>
            <a:endParaRPr lang="en-US"/>
          </a:p>
        </p:txBody>
      </p:sp>
      <p:sp>
        <p:nvSpPr>
          <p:cNvPr id="6" name="Rectangle 35"/>
          <p:cNvSpPr>
            <a:spLocks noChangeArrowheads="1"/>
          </p:cNvSpPr>
          <p:nvPr/>
        </p:nvSpPr>
        <p:spPr bwMode="auto">
          <a:xfrm>
            <a:off x="5811838" y="1814513"/>
            <a:ext cx="871537" cy="782637"/>
          </a:xfrm>
          <a:prstGeom prst="rect">
            <a:avLst/>
          </a:prstGeom>
          <a:noFill/>
          <a:ln w="31750">
            <a:solidFill>
              <a:srgbClr val="FFCC00"/>
            </a:solidFill>
            <a:miter lim="800000"/>
            <a:headEnd/>
            <a:tailEnd/>
          </a:ln>
          <a:effectLst/>
        </p:spPr>
        <p:txBody>
          <a:bodyPr wrap="none" anchor="ctr"/>
          <a:lstStyle/>
          <a:p>
            <a:endParaRPr lang="en-US"/>
          </a:p>
        </p:txBody>
      </p:sp>
      <p:sp>
        <p:nvSpPr>
          <p:cNvPr id="7" name="AutoShape 31"/>
          <p:cNvSpPr>
            <a:spLocks/>
          </p:cNvSpPr>
          <p:nvPr/>
        </p:nvSpPr>
        <p:spPr bwMode="auto">
          <a:xfrm rot="16408026" flipV="1">
            <a:off x="2647950" y="3373438"/>
            <a:ext cx="838200" cy="3797300"/>
          </a:xfrm>
          <a:prstGeom prst="leftBrace">
            <a:avLst>
              <a:gd name="adj1" fmla="val 37753"/>
              <a:gd name="adj2" fmla="val 50093"/>
            </a:avLst>
          </a:prstGeom>
          <a:noFill/>
          <a:ln w="25400">
            <a:solidFill>
              <a:srgbClr val="FFCC00"/>
            </a:solidFill>
            <a:round/>
            <a:headEnd/>
            <a:tailEnd/>
          </a:ln>
          <a:effectLst/>
        </p:spPr>
        <p:txBody>
          <a:bodyPr wrap="none" anchor="ctr"/>
          <a:lstStyle/>
          <a:p>
            <a:endParaRPr lang="en-US"/>
          </a:p>
        </p:txBody>
      </p:sp>
      <p:sp>
        <p:nvSpPr>
          <p:cNvPr id="8" name="Text Box 32"/>
          <p:cNvSpPr txBox="1">
            <a:spLocks noChangeArrowheads="1"/>
          </p:cNvSpPr>
          <p:nvPr/>
        </p:nvSpPr>
        <p:spPr bwMode="auto">
          <a:xfrm>
            <a:off x="1795463" y="5754688"/>
            <a:ext cx="2335212" cy="366712"/>
          </a:xfrm>
          <a:prstGeom prst="rect">
            <a:avLst/>
          </a:prstGeom>
          <a:solidFill>
            <a:schemeClr val="tx1">
              <a:alpha val="30000"/>
            </a:schemeClr>
          </a:solidFill>
          <a:ln w="9525">
            <a:noFill/>
            <a:miter lim="800000"/>
            <a:headEnd/>
            <a:tailEnd/>
          </a:ln>
          <a:effectLst/>
        </p:spPr>
        <p:txBody>
          <a:bodyPr wrap="none">
            <a:spAutoFit/>
          </a:bodyPr>
          <a:lstStyle/>
          <a:p>
            <a:r>
              <a:rPr lang="en-US" b="1">
                <a:solidFill>
                  <a:schemeClr val="bg2"/>
                </a:solidFill>
              </a:rPr>
              <a:t>Resistance Factors</a:t>
            </a:r>
          </a:p>
        </p:txBody>
      </p:sp>
    </p:spTree>
    <p:extLst>
      <p:ext uri="{BB962C8B-B14F-4D97-AF65-F5344CB8AC3E}">
        <p14:creationId xmlns:p14="http://schemas.microsoft.com/office/powerpoint/2010/main" val="82247674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8054963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3" name="TextBox 2"/>
          <p:cNvSpPr txBox="1"/>
          <p:nvPr/>
        </p:nvSpPr>
        <p:spPr>
          <a:xfrm>
            <a:off x="29817" y="6550223"/>
            <a:ext cx="3097130" cy="307777"/>
          </a:xfrm>
          <a:prstGeom prst="rect">
            <a:avLst/>
          </a:prstGeom>
          <a:noFill/>
        </p:spPr>
        <p:txBody>
          <a:bodyPr wrap="none" rtlCol="0">
            <a:spAutoFit/>
          </a:bodyPr>
          <a:lstStyle/>
          <a:p>
            <a:r>
              <a:rPr lang="en-US" sz="1400" dirty="0">
                <a:solidFill>
                  <a:schemeClr val="bg1"/>
                </a:solidFill>
              </a:rPr>
              <a:t>(</a:t>
            </a:r>
            <a:r>
              <a:rPr lang="en-US" sz="1400" dirty="0" err="1">
                <a:solidFill>
                  <a:schemeClr val="bg1"/>
                </a:solidFill>
              </a:rPr>
              <a:t>GenNetIt</a:t>
            </a:r>
            <a:r>
              <a:rPr lang="en-US" sz="1400" dirty="0">
                <a:solidFill>
                  <a:schemeClr val="bg1"/>
                </a:solidFill>
              </a:rPr>
              <a:t> – Murphy &amp; Evans; CRAN)</a:t>
            </a:r>
          </a:p>
        </p:txBody>
      </p:sp>
    </p:spTree>
    <p:extLst>
      <p:ext uri="{BB962C8B-B14F-4D97-AF65-F5344CB8AC3E}">
        <p14:creationId xmlns:p14="http://schemas.microsoft.com/office/powerpoint/2010/main" val="30350221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37095473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3999" cy="6858000"/>
          </a:xfrm>
        </p:spPr>
      </p:pic>
    </p:spTree>
    <p:extLst>
      <p:ext uri="{BB962C8B-B14F-4D97-AF65-F5344CB8AC3E}">
        <p14:creationId xmlns:p14="http://schemas.microsoft.com/office/powerpoint/2010/main" val="389465973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369888" y="114300"/>
            <a:ext cx="8386762" cy="1241425"/>
          </a:xfrm>
        </p:spPr>
        <p:txBody>
          <a:bodyPr>
            <a:normAutofit fontScale="90000"/>
          </a:bodyPr>
          <a:lstStyle/>
          <a:p>
            <a:pPr>
              <a:defRPr/>
            </a:pPr>
            <a:r>
              <a:rPr lang="en-US" sz="4000" dirty="0"/>
              <a:t>Scale</a:t>
            </a:r>
            <a:br>
              <a:rPr lang="en-US" sz="4000" dirty="0"/>
            </a:br>
            <a:r>
              <a:rPr lang="en-US" sz="4000" dirty="0">
                <a:effectLst/>
              </a:rPr>
              <a:t> </a:t>
            </a:r>
            <a:r>
              <a:rPr lang="en-US" sz="2000" dirty="0">
                <a:solidFill>
                  <a:srgbClr val="1C1C1C"/>
                </a:solidFill>
                <a:effectLst/>
              </a:rPr>
              <a:t>(59.09% Variation Explained)</a:t>
            </a:r>
          </a:p>
        </p:txBody>
      </p:sp>
      <p:sp>
        <p:nvSpPr>
          <p:cNvPr id="40963" name="Text Box 7"/>
          <p:cNvSpPr txBox="1">
            <a:spLocks noChangeArrowheads="1"/>
          </p:cNvSpPr>
          <p:nvPr/>
        </p:nvSpPr>
        <p:spPr bwMode="auto">
          <a:xfrm>
            <a:off x="104775" y="1398588"/>
            <a:ext cx="857250" cy="4478337"/>
          </a:xfrm>
          <a:prstGeom prst="rect">
            <a:avLst/>
          </a:prstGeom>
          <a:noFill/>
          <a:ln w="9525">
            <a:noFill/>
            <a:miter lim="800000"/>
            <a:headEnd/>
            <a:tailEnd/>
          </a:ln>
        </p:spPr>
        <p:txBody>
          <a:bodyPr wrap="none">
            <a:spAutoFit/>
          </a:bodyPr>
          <a:lstStyle/>
          <a:p>
            <a:pPr algn="ctr"/>
            <a:r>
              <a:rPr lang="en-US" sz="2300"/>
              <a:t>Scale</a:t>
            </a:r>
          </a:p>
          <a:p>
            <a:pPr algn="ctr">
              <a:lnSpc>
                <a:spcPct val="150000"/>
              </a:lnSpc>
            </a:pPr>
            <a:r>
              <a:rPr lang="en-US" sz="2300"/>
              <a:t>0</a:t>
            </a:r>
          </a:p>
          <a:p>
            <a:pPr algn="ctr"/>
            <a:endParaRPr lang="en-US" sz="2300"/>
          </a:p>
          <a:p>
            <a:pPr algn="ctr"/>
            <a:r>
              <a:rPr lang="en-US" sz="2300"/>
              <a:t>60</a:t>
            </a:r>
          </a:p>
          <a:p>
            <a:pPr algn="ctr"/>
            <a:endParaRPr lang="en-US" sz="2300"/>
          </a:p>
          <a:p>
            <a:pPr algn="ctr"/>
            <a:r>
              <a:rPr lang="en-US" sz="2300"/>
              <a:t>120</a:t>
            </a:r>
          </a:p>
          <a:p>
            <a:pPr algn="ctr"/>
            <a:endParaRPr lang="en-US" sz="2300"/>
          </a:p>
          <a:p>
            <a:pPr algn="ctr"/>
            <a:r>
              <a:rPr lang="en-US" sz="2300"/>
              <a:t>240</a:t>
            </a:r>
          </a:p>
          <a:p>
            <a:pPr algn="ctr"/>
            <a:endParaRPr lang="en-US" sz="2300"/>
          </a:p>
          <a:p>
            <a:pPr algn="ctr"/>
            <a:r>
              <a:rPr lang="en-US" sz="2300"/>
              <a:t>480</a:t>
            </a:r>
          </a:p>
          <a:p>
            <a:pPr algn="ctr"/>
            <a:endParaRPr lang="en-US" sz="2300"/>
          </a:p>
          <a:p>
            <a:pPr algn="ctr"/>
            <a:r>
              <a:rPr lang="en-US" sz="2300"/>
              <a:t>960</a:t>
            </a:r>
          </a:p>
        </p:txBody>
      </p:sp>
      <p:sp>
        <p:nvSpPr>
          <p:cNvPr id="40964" name="Text Box 8"/>
          <p:cNvSpPr txBox="1">
            <a:spLocks noChangeArrowheads="1"/>
          </p:cNvSpPr>
          <p:nvPr/>
        </p:nvSpPr>
        <p:spPr bwMode="auto">
          <a:xfrm>
            <a:off x="892175" y="1435100"/>
            <a:ext cx="8139113" cy="381000"/>
          </a:xfrm>
          <a:prstGeom prst="rect">
            <a:avLst/>
          </a:prstGeom>
          <a:noFill/>
          <a:ln w="9525">
            <a:noFill/>
            <a:miter lim="800000"/>
            <a:headEnd/>
            <a:tailEnd/>
          </a:ln>
        </p:spPr>
        <p:txBody>
          <a:bodyPr>
            <a:spAutoFit/>
          </a:bodyPr>
          <a:lstStyle/>
          <a:p>
            <a:r>
              <a:rPr lang="en-US" sz="1900" dirty="0"/>
              <a:t>forest burn   roads   canopy  rough  err27  </a:t>
            </a:r>
            <a:r>
              <a:rPr lang="en-US" sz="1900" dirty="0" err="1"/>
              <a:t>hsp</a:t>
            </a:r>
            <a:r>
              <a:rPr lang="en-US" sz="1900" dirty="0"/>
              <a:t>  ridge </a:t>
            </a:r>
            <a:r>
              <a:rPr lang="en-US" sz="1900" dirty="0" err="1"/>
              <a:t>ffp</a:t>
            </a:r>
            <a:r>
              <a:rPr lang="en-US" sz="1900" dirty="0"/>
              <a:t>  dd5  </a:t>
            </a:r>
            <a:r>
              <a:rPr lang="en-US" sz="1900" dirty="0" err="1"/>
              <a:t>ssina</a:t>
            </a:r>
            <a:r>
              <a:rPr lang="en-US" sz="1900" dirty="0"/>
              <a:t>  </a:t>
            </a:r>
            <a:r>
              <a:rPr lang="en-US" sz="1900" dirty="0" err="1"/>
              <a:t>gsp</a:t>
            </a:r>
            <a:endParaRPr lang="en-US" sz="1900" dirty="0"/>
          </a:p>
        </p:txBody>
      </p:sp>
      <p:sp>
        <p:nvSpPr>
          <p:cNvPr id="40965" name="Line 10"/>
          <p:cNvSpPr>
            <a:spLocks noChangeShapeType="1"/>
          </p:cNvSpPr>
          <p:nvPr/>
        </p:nvSpPr>
        <p:spPr bwMode="auto">
          <a:xfrm>
            <a:off x="1951038" y="1925638"/>
            <a:ext cx="0" cy="174942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p>
        </p:txBody>
      </p:sp>
      <p:sp>
        <p:nvSpPr>
          <p:cNvPr id="40966" name="Line 11"/>
          <p:cNvSpPr>
            <a:spLocks noChangeShapeType="1"/>
          </p:cNvSpPr>
          <p:nvPr/>
        </p:nvSpPr>
        <p:spPr bwMode="auto">
          <a:xfrm>
            <a:off x="2703513" y="1928813"/>
            <a:ext cx="0" cy="174942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p>
        </p:txBody>
      </p:sp>
      <p:sp>
        <p:nvSpPr>
          <p:cNvPr id="40967" name="Line 12"/>
          <p:cNvSpPr>
            <a:spLocks noChangeShapeType="1"/>
          </p:cNvSpPr>
          <p:nvPr/>
        </p:nvSpPr>
        <p:spPr bwMode="auto">
          <a:xfrm>
            <a:off x="3582988" y="1928813"/>
            <a:ext cx="0" cy="2286000"/>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p>
        </p:txBody>
      </p:sp>
      <p:sp>
        <p:nvSpPr>
          <p:cNvPr id="40968" name="Line 13"/>
          <p:cNvSpPr>
            <a:spLocks noChangeShapeType="1"/>
          </p:cNvSpPr>
          <p:nvPr/>
        </p:nvSpPr>
        <p:spPr bwMode="auto">
          <a:xfrm>
            <a:off x="4398963" y="1920875"/>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p>
        </p:txBody>
      </p:sp>
      <p:sp>
        <p:nvSpPr>
          <p:cNvPr id="40969" name="Line 14"/>
          <p:cNvSpPr>
            <a:spLocks noChangeShapeType="1"/>
          </p:cNvSpPr>
          <p:nvPr/>
        </p:nvSpPr>
        <p:spPr bwMode="auto">
          <a:xfrm>
            <a:off x="5176838" y="1920875"/>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p>
        </p:txBody>
      </p:sp>
      <p:sp>
        <p:nvSpPr>
          <p:cNvPr id="40970" name="Line 15"/>
          <p:cNvSpPr>
            <a:spLocks noChangeShapeType="1"/>
          </p:cNvSpPr>
          <p:nvPr/>
        </p:nvSpPr>
        <p:spPr bwMode="auto">
          <a:xfrm>
            <a:off x="5794375" y="1920875"/>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p>
        </p:txBody>
      </p:sp>
      <p:sp>
        <p:nvSpPr>
          <p:cNvPr id="40971" name="Line 16"/>
          <p:cNvSpPr>
            <a:spLocks noChangeShapeType="1"/>
          </p:cNvSpPr>
          <p:nvPr/>
        </p:nvSpPr>
        <p:spPr bwMode="auto">
          <a:xfrm>
            <a:off x="6836121" y="1903896"/>
            <a:ext cx="0" cy="1749425"/>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p>
        </p:txBody>
      </p:sp>
      <p:sp>
        <p:nvSpPr>
          <p:cNvPr id="40972" name="Line 17"/>
          <p:cNvSpPr>
            <a:spLocks noChangeShapeType="1"/>
          </p:cNvSpPr>
          <p:nvPr/>
        </p:nvSpPr>
        <p:spPr bwMode="auto">
          <a:xfrm>
            <a:off x="7381807" y="1913420"/>
            <a:ext cx="0" cy="1749425"/>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p>
        </p:txBody>
      </p:sp>
      <p:sp>
        <p:nvSpPr>
          <p:cNvPr id="40973" name="Line 18"/>
          <p:cNvSpPr>
            <a:spLocks noChangeShapeType="1"/>
          </p:cNvSpPr>
          <p:nvPr/>
        </p:nvSpPr>
        <p:spPr bwMode="auto">
          <a:xfrm>
            <a:off x="8643938" y="1925638"/>
            <a:ext cx="7937" cy="3798887"/>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p>
        </p:txBody>
      </p:sp>
      <p:sp>
        <p:nvSpPr>
          <p:cNvPr id="40974" name="Line 20"/>
          <p:cNvSpPr>
            <a:spLocks noChangeShapeType="1"/>
          </p:cNvSpPr>
          <p:nvPr/>
        </p:nvSpPr>
        <p:spPr bwMode="auto">
          <a:xfrm>
            <a:off x="6361941" y="3962400"/>
            <a:ext cx="0" cy="1749425"/>
          </a:xfrm>
          <a:prstGeom prst="line">
            <a:avLst/>
          </a:prstGeom>
          <a:noFill/>
          <a:ln w="152400">
            <a:solidFill>
              <a:srgbClr val="FFCC00"/>
            </a:solidFill>
            <a:round/>
            <a:headEnd/>
            <a:tailEnd/>
          </a:ln>
          <a:scene3d>
            <a:camera prst="orthographicFront"/>
            <a:lightRig rig="threePt" dir="t"/>
          </a:scene3d>
          <a:sp3d>
            <a:bevelT/>
            <a:bevelB/>
          </a:sp3d>
        </p:spPr>
        <p:txBody>
          <a:bodyPr/>
          <a:lstStyle/>
          <a:p>
            <a:endParaRPr lang="en-US"/>
          </a:p>
        </p:txBody>
      </p:sp>
      <p:sp>
        <p:nvSpPr>
          <p:cNvPr id="40975" name="Line 21"/>
          <p:cNvSpPr>
            <a:spLocks noChangeShapeType="1"/>
          </p:cNvSpPr>
          <p:nvPr/>
        </p:nvSpPr>
        <p:spPr bwMode="auto">
          <a:xfrm>
            <a:off x="1350963" y="1943100"/>
            <a:ext cx="9525" cy="44767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p>
        </p:txBody>
      </p:sp>
      <p:sp>
        <p:nvSpPr>
          <p:cNvPr id="40976" name="Line 22"/>
          <p:cNvSpPr>
            <a:spLocks noChangeShapeType="1"/>
          </p:cNvSpPr>
          <p:nvPr/>
        </p:nvSpPr>
        <p:spPr bwMode="auto">
          <a:xfrm>
            <a:off x="8148638" y="1935163"/>
            <a:ext cx="7937" cy="3798887"/>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p>
        </p:txBody>
      </p:sp>
      <p:sp>
        <p:nvSpPr>
          <p:cNvPr id="40977" name="Line 23"/>
          <p:cNvSpPr>
            <a:spLocks noChangeShapeType="1"/>
          </p:cNvSpPr>
          <p:nvPr/>
        </p:nvSpPr>
        <p:spPr bwMode="auto">
          <a:xfrm>
            <a:off x="1227138" y="5027613"/>
            <a:ext cx="434975" cy="3175"/>
          </a:xfrm>
          <a:prstGeom prst="line">
            <a:avLst/>
          </a:prstGeom>
          <a:noFill/>
          <a:ln w="152400">
            <a:solidFill>
              <a:srgbClr val="008000"/>
            </a:solidFill>
            <a:round/>
            <a:headEnd/>
            <a:tailEnd/>
          </a:ln>
          <a:scene3d>
            <a:camera prst="orthographicFront"/>
            <a:lightRig rig="threePt" dir="t"/>
          </a:scene3d>
          <a:sp3d>
            <a:bevelT/>
            <a:bevelB/>
          </a:sp3d>
        </p:spPr>
        <p:txBody>
          <a:bodyPr/>
          <a:lstStyle/>
          <a:p>
            <a:endParaRPr lang="en-US"/>
          </a:p>
        </p:txBody>
      </p:sp>
      <p:sp>
        <p:nvSpPr>
          <p:cNvPr id="40978" name="Line 25"/>
          <p:cNvSpPr>
            <a:spLocks noChangeShapeType="1"/>
          </p:cNvSpPr>
          <p:nvPr/>
        </p:nvSpPr>
        <p:spPr bwMode="auto">
          <a:xfrm>
            <a:off x="1228725" y="5302250"/>
            <a:ext cx="434975" cy="3175"/>
          </a:xfrm>
          <a:prstGeom prst="line">
            <a:avLst/>
          </a:prstGeom>
          <a:noFill/>
          <a:ln w="152400">
            <a:solidFill>
              <a:schemeClr val="folHlink"/>
            </a:solidFill>
            <a:round/>
            <a:headEnd/>
            <a:tailEnd/>
          </a:ln>
          <a:scene3d>
            <a:camera prst="orthographicFront"/>
            <a:lightRig rig="threePt" dir="t"/>
          </a:scene3d>
          <a:sp3d>
            <a:bevelT/>
            <a:bevelB/>
          </a:sp3d>
        </p:spPr>
        <p:txBody>
          <a:bodyPr/>
          <a:lstStyle/>
          <a:p>
            <a:endParaRPr lang="en-US"/>
          </a:p>
        </p:txBody>
      </p:sp>
      <p:sp>
        <p:nvSpPr>
          <p:cNvPr id="40979" name="Line 26"/>
          <p:cNvSpPr>
            <a:spLocks noChangeShapeType="1"/>
          </p:cNvSpPr>
          <p:nvPr/>
        </p:nvSpPr>
        <p:spPr bwMode="auto">
          <a:xfrm>
            <a:off x="1228725" y="5614988"/>
            <a:ext cx="434975" cy="3175"/>
          </a:xfrm>
          <a:prstGeom prst="line">
            <a:avLst/>
          </a:prstGeom>
          <a:noFill/>
          <a:ln w="152400">
            <a:solidFill>
              <a:srgbClr val="0000FF"/>
            </a:solidFill>
            <a:round/>
            <a:headEnd/>
            <a:tailEnd/>
          </a:ln>
          <a:scene3d>
            <a:camera prst="orthographicFront"/>
            <a:lightRig rig="threePt" dir="t"/>
          </a:scene3d>
          <a:sp3d>
            <a:bevelT/>
            <a:bevelB/>
          </a:sp3d>
        </p:spPr>
        <p:txBody>
          <a:bodyPr/>
          <a:lstStyle/>
          <a:p>
            <a:endParaRPr lang="en-US"/>
          </a:p>
        </p:txBody>
      </p:sp>
      <p:sp>
        <p:nvSpPr>
          <p:cNvPr id="40980" name="Text Box 27"/>
          <p:cNvSpPr txBox="1">
            <a:spLocks noChangeArrowheads="1"/>
          </p:cNvSpPr>
          <p:nvPr/>
        </p:nvSpPr>
        <p:spPr bwMode="auto">
          <a:xfrm>
            <a:off x="1816100" y="4779963"/>
            <a:ext cx="2220913" cy="366712"/>
          </a:xfrm>
          <a:prstGeom prst="rect">
            <a:avLst/>
          </a:prstGeom>
          <a:noFill/>
          <a:ln w="9525">
            <a:noFill/>
            <a:miter lim="800000"/>
            <a:headEnd/>
            <a:tailEnd/>
          </a:ln>
        </p:spPr>
        <p:txBody>
          <a:bodyPr wrap="none">
            <a:spAutoFit/>
          </a:bodyPr>
          <a:lstStyle/>
          <a:p>
            <a:r>
              <a:rPr lang="en-US"/>
              <a:t>Habitat permeability</a:t>
            </a:r>
          </a:p>
        </p:txBody>
      </p:sp>
      <p:sp>
        <p:nvSpPr>
          <p:cNvPr id="40981" name="Text Box 28"/>
          <p:cNvSpPr txBox="1">
            <a:spLocks noChangeArrowheads="1"/>
          </p:cNvSpPr>
          <p:nvPr/>
        </p:nvSpPr>
        <p:spPr bwMode="auto">
          <a:xfrm>
            <a:off x="1825625" y="5103813"/>
            <a:ext cx="2698750" cy="366712"/>
          </a:xfrm>
          <a:prstGeom prst="rect">
            <a:avLst/>
          </a:prstGeom>
          <a:noFill/>
          <a:ln w="9525">
            <a:noFill/>
            <a:miter lim="800000"/>
            <a:headEnd/>
            <a:tailEnd/>
          </a:ln>
        </p:spPr>
        <p:txBody>
          <a:bodyPr wrap="none">
            <a:spAutoFit/>
          </a:bodyPr>
          <a:lstStyle/>
          <a:p>
            <a:r>
              <a:rPr lang="en-US"/>
              <a:t>Topographic morphology</a:t>
            </a:r>
          </a:p>
        </p:txBody>
      </p:sp>
      <p:sp>
        <p:nvSpPr>
          <p:cNvPr id="40982" name="Text Box 29"/>
          <p:cNvSpPr txBox="1">
            <a:spLocks noChangeArrowheads="1"/>
          </p:cNvSpPr>
          <p:nvPr/>
        </p:nvSpPr>
        <p:spPr bwMode="auto">
          <a:xfrm>
            <a:off x="1825625" y="5399088"/>
            <a:ext cx="2713820" cy="369332"/>
          </a:xfrm>
          <a:prstGeom prst="rect">
            <a:avLst/>
          </a:prstGeom>
          <a:noFill/>
          <a:ln w="9525">
            <a:noFill/>
            <a:miter lim="800000"/>
            <a:headEnd/>
            <a:tailEnd/>
          </a:ln>
        </p:spPr>
        <p:txBody>
          <a:bodyPr wrap="none">
            <a:spAutoFit/>
          </a:bodyPr>
          <a:lstStyle/>
          <a:p>
            <a:r>
              <a:rPr lang="en-US" dirty="0"/>
              <a:t>Temp-moisture (Climate)</a:t>
            </a:r>
          </a:p>
        </p:txBody>
      </p:sp>
    </p:spTree>
    <p:extLst>
      <p:ext uri="{BB962C8B-B14F-4D97-AF65-F5344CB8AC3E}">
        <p14:creationId xmlns:p14="http://schemas.microsoft.com/office/powerpoint/2010/main" val="359767293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
            <a:ext cx="9144000" cy="6858000"/>
          </a:xfrm>
        </p:spPr>
      </p:pic>
    </p:spTree>
    <p:extLst>
      <p:ext uri="{BB962C8B-B14F-4D97-AF65-F5344CB8AC3E}">
        <p14:creationId xmlns:p14="http://schemas.microsoft.com/office/powerpoint/2010/main" val="138812958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P1010083"/>
          <p:cNvPicPr>
            <a:picLocks noChangeAspect="1" noChangeArrowheads="1"/>
          </p:cNvPicPr>
          <p:nvPr/>
        </p:nvPicPr>
        <p:blipFill>
          <a:blip r:embed="rId2" cstate="print">
            <a:lum bright="2000" contrast="-10000"/>
            <a:extLst>
              <a:ext uri="{28A0092B-C50C-407E-A947-70E740481C1C}">
                <a14:useLocalDpi xmlns:a14="http://schemas.microsoft.com/office/drawing/2010/main" val="0"/>
              </a:ext>
            </a:extLst>
          </a:blip>
          <a:srcRect/>
          <a:stretch>
            <a:fillRect/>
          </a:stretch>
        </p:blipFill>
        <p:spPr bwMode="auto">
          <a:xfrm>
            <a:off x="0" y="0"/>
            <a:ext cx="9144000" cy="3087688"/>
          </a:xfrm>
          <a:prstGeom prst="rect">
            <a:avLst/>
          </a:prstGeom>
          <a:noFill/>
          <a:ln w="9525">
            <a:noFill/>
            <a:miter lim="800000"/>
            <a:headEnd/>
            <a:tailEnd/>
          </a:ln>
        </p:spPr>
      </p:pic>
      <p:sp>
        <p:nvSpPr>
          <p:cNvPr id="71683" name="Oval 3"/>
          <p:cNvSpPr>
            <a:spLocks noChangeArrowheads="1"/>
          </p:cNvSpPr>
          <p:nvPr/>
        </p:nvSpPr>
        <p:spPr bwMode="auto">
          <a:xfrm>
            <a:off x="1677988" y="3546475"/>
            <a:ext cx="939800" cy="889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1684" name="Oval 4"/>
          <p:cNvSpPr>
            <a:spLocks noChangeArrowheads="1"/>
          </p:cNvSpPr>
          <p:nvPr/>
        </p:nvSpPr>
        <p:spPr bwMode="auto">
          <a:xfrm>
            <a:off x="6677025" y="3529013"/>
            <a:ext cx="939800" cy="8890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1685" name="Text Box 6"/>
          <p:cNvSpPr txBox="1">
            <a:spLocks noChangeArrowheads="1"/>
          </p:cNvSpPr>
          <p:nvPr/>
        </p:nvSpPr>
        <p:spPr bwMode="auto">
          <a:xfrm>
            <a:off x="2552700" y="3541713"/>
            <a:ext cx="3971925" cy="366712"/>
          </a:xfrm>
          <a:prstGeom prst="rect">
            <a:avLst/>
          </a:prstGeom>
          <a:noFill/>
          <a:ln w="9525">
            <a:noFill/>
            <a:miter lim="800000"/>
            <a:headEnd/>
            <a:tailEnd/>
          </a:ln>
        </p:spPr>
        <p:txBody>
          <a:bodyPr wrap="none">
            <a:spAutoFit/>
          </a:bodyPr>
          <a:lstStyle/>
          <a:p>
            <a:r>
              <a:rPr lang="en-US"/>
              <a:t>Elevation relief ratio, frost free period</a:t>
            </a:r>
            <a:endParaRPr lang="el-GR"/>
          </a:p>
        </p:txBody>
      </p:sp>
      <p:sp>
        <p:nvSpPr>
          <p:cNvPr id="71686" name="AutoShape 7"/>
          <p:cNvSpPr>
            <a:spLocks/>
          </p:cNvSpPr>
          <p:nvPr/>
        </p:nvSpPr>
        <p:spPr bwMode="auto">
          <a:xfrm rot="-5400000">
            <a:off x="4270376" y="3154362"/>
            <a:ext cx="487362" cy="2709863"/>
          </a:xfrm>
          <a:prstGeom prst="leftBrace">
            <a:avLst>
              <a:gd name="adj1" fmla="val 46336"/>
              <a:gd name="adj2" fmla="val 50000"/>
            </a:avLst>
          </a:prstGeom>
          <a:noFill/>
          <a:ln w="9525">
            <a:solidFill>
              <a:schemeClr val="tx1"/>
            </a:solidFill>
            <a:round/>
            <a:headEnd/>
            <a:tailEnd/>
          </a:ln>
        </p:spPr>
        <p:txBody>
          <a:bodyPr wrap="none" anchor="ctr"/>
          <a:lstStyle/>
          <a:p>
            <a:endParaRPr lang="en-US"/>
          </a:p>
        </p:txBody>
      </p:sp>
      <p:sp>
        <p:nvSpPr>
          <p:cNvPr id="71687" name="Text Box 8"/>
          <p:cNvSpPr txBox="1">
            <a:spLocks noChangeArrowheads="1"/>
          </p:cNvSpPr>
          <p:nvPr/>
        </p:nvSpPr>
        <p:spPr bwMode="auto">
          <a:xfrm>
            <a:off x="3979863" y="4827588"/>
            <a:ext cx="1042987" cy="366712"/>
          </a:xfrm>
          <a:prstGeom prst="rect">
            <a:avLst/>
          </a:prstGeom>
          <a:noFill/>
          <a:ln w="9525">
            <a:noFill/>
            <a:miter lim="800000"/>
            <a:headEnd/>
            <a:tailEnd/>
          </a:ln>
        </p:spPr>
        <p:txBody>
          <a:bodyPr wrap="none">
            <a:spAutoFit/>
          </a:bodyPr>
          <a:lstStyle/>
          <a:p>
            <a:r>
              <a:rPr lang="en-US" i="1"/>
              <a:t>Distance</a:t>
            </a:r>
          </a:p>
        </p:txBody>
      </p:sp>
      <p:sp>
        <p:nvSpPr>
          <p:cNvPr id="71688" name="Line 9"/>
          <p:cNvSpPr>
            <a:spLocks noChangeShapeType="1"/>
          </p:cNvSpPr>
          <p:nvPr/>
        </p:nvSpPr>
        <p:spPr bwMode="auto">
          <a:xfrm flipV="1">
            <a:off x="2657475" y="3970338"/>
            <a:ext cx="3986213" cy="9525"/>
          </a:xfrm>
          <a:prstGeom prst="line">
            <a:avLst/>
          </a:prstGeom>
          <a:noFill/>
          <a:ln w="50800">
            <a:solidFill>
              <a:schemeClr val="folHlink"/>
            </a:solidFill>
            <a:round/>
            <a:headEnd/>
            <a:tailEnd type="triangle" w="med" len="med"/>
          </a:ln>
        </p:spPr>
        <p:txBody>
          <a:bodyPr/>
          <a:lstStyle/>
          <a:p>
            <a:endParaRPr lang="en-US"/>
          </a:p>
        </p:txBody>
      </p:sp>
      <p:sp>
        <p:nvSpPr>
          <p:cNvPr id="71689" name="Rectangle 10"/>
          <p:cNvSpPr>
            <a:spLocks noChangeArrowheads="1"/>
          </p:cNvSpPr>
          <p:nvPr/>
        </p:nvSpPr>
        <p:spPr bwMode="auto">
          <a:xfrm>
            <a:off x="2630488" y="3538538"/>
            <a:ext cx="4054475" cy="344487"/>
          </a:xfrm>
          <a:prstGeom prst="rect">
            <a:avLst/>
          </a:prstGeom>
          <a:noFill/>
          <a:ln w="25400">
            <a:solidFill>
              <a:srgbClr val="FFCC00"/>
            </a:solidFill>
            <a:miter lim="800000"/>
            <a:headEnd/>
            <a:tailEnd/>
          </a:ln>
        </p:spPr>
        <p:txBody>
          <a:bodyPr wrap="none" anchor="ctr"/>
          <a:lstStyle/>
          <a:p>
            <a:endParaRPr lang="en-US"/>
          </a:p>
        </p:txBody>
      </p:sp>
      <p:sp>
        <p:nvSpPr>
          <p:cNvPr id="651275" name="Rectangle 11"/>
          <p:cNvSpPr>
            <a:spLocks noChangeArrowheads="1"/>
          </p:cNvSpPr>
          <p:nvPr/>
        </p:nvSpPr>
        <p:spPr bwMode="auto">
          <a:xfrm>
            <a:off x="-9525" y="819150"/>
            <a:ext cx="9144000" cy="2154238"/>
          </a:xfrm>
          <a:prstGeom prst="rect">
            <a:avLst/>
          </a:prstGeom>
          <a:noFill/>
          <a:ln w="9525">
            <a:noFill/>
            <a:miter lim="800000"/>
            <a:headEnd/>
            <a:tailEnd/>
          </a:ln>
          <a:effectLst/>
        </p:spPr>
        <p:txBody>
          <a:bodyPr anchor="ctr"/>
          <a:lstStyle/>
          <a:p>
            <a:pPr algn="ctr" eaLnBrk="1" hangingPunct="1">
              <a:defRPr/>
            </a:pPr>
            <a:r>
              <a:rPr lang="en-US" sz="4400">
                <a:solidFill>
                  <a:srgbClr val="FFFFCC"/>
                </a:solidFill>
                <a:effectLst>
                  <a:outerShdw blurRad="38100" dist="38100" dir="2700000" algn="tl">
                    <a:srgbClr val="000000"/>
                  </a:outerShdw>
                </a:effectLst>
              </a:rPr>
              <a:t>Connectivity is driven by landscape at site and between sites</a:t>
            </a:r>
            <a:endParaRPr lang="en-US" sz="3200">
              <a:solidFill>
                <a:srgbClr val="FFFFCC"/>
              </a:solidFill>
              <a:effectLst>
                <a:outerShdw blurRad="38100" dist="38100" dir="2700000" algn="tl">
                  <a:srgbClr val="000000"/>
                </a:outerShdw>
              </a:effectLst>
            </a:endParaRPr>
          </a:p>
        </p:txBody>
      </p:sp>
      <p:sp>
        <p:nvSpPr>
          <p:cNvPr id="71691" name="Text Box 12"/>
          <p:cNvSpPr txBox="1">
            <a:spLocks noChangeArrowheads="1"/>
          </p:cNvSpPr>
          <p:nvPr/>
        </p:nvSpPr>
        <p:spPr bwMode="auto">
          <a:xfrm>
            <a:off x="1760538" y="3675063"/>
            <a:ext cx="790575" cy="641350"/>
          </a:xfrm>
          <a:prstGeom prst="rect">
            <a:avLst/>
          </a:prstGeom>
          <a:noFill/>
          <a:ln w="9525">
            <a:noFill/>
            <a:miter lim="800000"/>
            <a:headEnd/>
            <a:tailEnd/>
          </a:ln>
        </p:spPr>
        <p:txBody>
          <a:bodyPr wrap="none">
            <a:spAutoFit/>
          </a:bodyPr>
          <a:lstStyle/>
          <a:p>
            <a:pPr algn="ctr"/>
            <a:r>
              <a:rPr lang="en-US"/>
              <a:t>Depth</a:t>
            </a:r>
          </a:p>
          <a:p>
            <a:pPr algn="ctr"/>
            <a:r>
              <a:rPr lang="en-US"/>
              <a:t>HLI</a:t>
            </a:r>
          </a:p>
        </p:txBody>
      </p:sp>
      <p:sp>
        <p:nvSpPr>
          <p:cNvPr id="71692" name="Rectangle 13"/>
          <p:cNvSpPr>
            <a:spLocks noChangeArrowheads="1"/>
          </p:cNvSpPr>
          <p:nvPr/>
        </p:nvSpPr>
        <p:spPr bwMode="auto">
          <a:xfrm>
            <a:off x="3971925" y="4846638"/>
            <a:ext cx="1077913" cy="387350"/>
          </a:xfrm>
          <a:prstGeom prst="rect">
            <a:avLst/>
          </a:prstGeom>
          <a:noFill/>
          <a:ln w="22225">
            <a:solidFill>
              <a:srgbClr val="FF0000"/>
            </a:solidFill>
            <a:miter lim="800000"/>
            <a:headEnd/>
            <a:tailEnd/>
          </a:ln>
        </p:spPr>
        <p:txBody>
          <a:bodyPr wrap="none" anchor="ctr"/>
          <a:lstStyle/>
          <a:p>
            <a:endParaRPr lang="en-US"/>
          </a:p>
        </p:txBody>
      </p:sp>
      <p:sp>
        <p:nvSpPr>
          <p:cNvPr id="71693" name="Rectangle 14"/>
          <p:cNvSpPr>
            <a:spLocks noChangeArrowheads="1"/>
          </p:cNvSpPr>
          <p:nvPr/>
        </p:nvSpPr>
        <p:spPr bwMode="auto">
          <a:xfrm>
            <a:off x="1766888" y="3705225"/>
            <a:ext cx="796925" cy="582613"/>
          </a:xfrm>
          <a:prstGeom prst="rect">
            <a:avLst/>
          </a:prstGeom>
          <a:noFill/>
          <a:ln w="25400">
            <a:solidFill>
              <a:srgbClr val="0033CC"/>
            </a:solidFill>
            <a:miter lim="800000"/>
            <a:headEnd/>
            <a:tailEnd/>
          </a:ln>
        </p:spPr>
        <p:txBody>
          <a:bodyPr wrap="none" anchor="ctr"/>
          <a:lstStyle/>
          <a:p>
            <a:endParaRPr lang="en-US"/>
          </a:p>
        </p:txBody>
      </p:sp>
    </p:spTree>
    <p:extLst>
      <p:ext uri="{BB962C8B-B14F-4D97-AF65-F5344CB8AC3E}">
        <p14:creationId xmlns:p14="http://schemas.microsoft.com/office/powerpoint/2010/main" val="51421593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3" name="Content Placeholder 2"/>
          <p:cNvSpPr>
            <a:spLocks noGrp="1"/>
          </p:cNvSpPr>
          <p:nvPr>
            <p:ph idx="1"/>
          </p:nvPr>
        </p:nvSpPr>
        <p:spPr/>
        <p:txBody>
          <a:bodyPr/>
          <a:lstStyle/>
          <a:p>
            <a:r>
              <a:rPr lang="en-US" dirty="0"/>
              <a:t>Clearly ID research questions</a:t>
            </a:r>
          </a:p>
          <a:p>
            <a:endParaRPr lang="en-US" dirty="0"/>
          </a:p>
          <a:p>
            <a:r>
              <a:rPr lang="en-US" dirty="0"/>
              <a:t>Choose an adequate study design</a:t>
            </a:r>
          </a:p>
          <a:p>
            <a:endParaRPr lang="en-US" dirty="0"/>
          </a:p>
          <a:p>
            <a:r>
              <a:rPr lang="en-US" dirty="0"/>
              <a:t>Sensitivity test (missing nodes, band width)</a:t>
            </a:r>
          </a:p>
        </p:txBody>
      </p:sp>
      <p:sp>
        <p:nvSpPr>
          <p:cNvPr id="4" name="TextBox 3"/>
          <p:cNvSpPr txBox="1"/>
          <p:nvPr/>
        </p:nvSpPr>
        <p:spPr>
          <a:xfrm>
            <a:off x="1796514" y="6504063"/>
            <a:ext cx="7271286" cy="307777"/>
          </a:xfrm>
          <a:prstGeom prst="rect">
            <a:avLst/>
          </a:prstGeom>
          <a:noFill/>
        </p:spPr>
        <p:txBody>
          <a:bodyPr wrap="none" rtlCol="0">
            <a:spAutoFit/>
          </a:bodyPr>
          <a:lstStyle/>
          <a:p>
            <a:r>
              <a:rPr lang="en-US" sz="1400" dirty="0">
                <a:solidFill>
                  <a:prstClr val="black"/>
                </a:solidFill>
              </a:rPr>
              <a:t>(Murphy, Dyer, Cushman in press; </a:t>
            </a:r>
            <a:r>
              <a:rPr lang="en-US" sz="1400" i="1" dirty="0">
                <a:solidFill>
                  <a:prstClr val="black"/>
                </a:solidFill>
              </a:rPr>
              <a:t>Landscape Genetics: Concepts, Methods, Applications</a:t>
            </a:r>
            <a:r>
              <a:rPr lang="en-US" sz="1400" dirty="0">
                <a:solidFill>
                  <a:prstClr val="black"/>
                </a:solidFill>
              </a:rPr>
              <a:t>)</a:t>
            </a:r>
          </a:p>
        </p:txBody>
      </p:sp>
    </p:spTree>
    <p:extLst>
      <p:ext uri="{BB962C8B-B14F-4D97-AF65-F5344CB8AC3E}">
        <p14:creationId xmlns:p14="http://schemas.microsoft.com/office/powerpoint/2010/main" val="159233458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Promising Approach in LG</a:t>
            </a:r>
          </a:p>
        </p:txBody>
      </p:sp>
      <p:sp>
        <p:nvSpPr>
          <p:cNvPr id="3" name="Content Placeholder 2"/>
          <p:cNvSpPr>
            <a:spLocks noGrp="1"/>
          </p:cNvSpPr>
          <p:nvPr>
            <p:ph idx="1"/>
          </p:nvPr>
        </p:nvSpPr>
        <p:spPr/>
        <p:txBody>
          <a:bodyPr>
            <a:normAutofit lnSpcReduction="10000"/>
          </a:bodyPr>
          <a:lstStyle/>
          <a:p>
            <a:r>
              <a:rPr lang="en-US" dirty="0"/>
              <a:t>Pairwise </a:t>
            </a:r>
            <a:r>
              <a:rPr lang="en-US" dirty="0" err="1"/>
              <a:t>geneflow</a:t>
            </a:r>
            <a:r>
              <a:rPr lang="en-US" dirty="0"/>
              <a:t> data inherently graph-like in structure</a:t>
            </a:r>
          </a:p>
          <a:p>
            <a:endParaRPr lang="en-US" dirty="0"/>
          </a:p>
          <a:p>
            <a:r>
              <a:rPr lang="en-US" dirty="0"/>
              <a:t>Inferences from graph structure</a:t>
            </a:r>
          </a:p>
          <a:p>
            <a:endParaRPr lang="en-US" dirty="0"/>
          </a:p>
          <a:p>
            <a:r>
              <a:rPr lang="en-US" dirty="0"/>
              <a:t>Topological comparison (hypothesis testing)</a:t>
            </a:r>
          </a:p>
          <a:p>
            <a:endParaRPr lang="en-US" dirty="0"/>
          </a:p>
          <a:p>
            <a:r>
              <a:rPr lang="en-US" dirty="0"/>
              <a:t>Modeling flow through a network</a:t>
            </a:r>
          </a:p>
          <a:p>
            <a:endParaRPr lang="en-US" dirty="0"/>
          </a:p>
          <a:p>
            <a:endParaRPr lang="en-US" dirty="0"/>
          </a:p>
        </p:txBody>
      </p:sp>
    </p:spTree>
    <p:extLst>
      <p:ext uri="{BB962C8B-B14F-4D97-AF65-F5344CB8AC3E}">
        <p14:creationId xmlns:p14="http://schemas.microsoft.com/office/powerpoint/2010/main" val="427019442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110_1056"/>
          <p:cNvPicPr>
            <a:picLocks noGrp="1" noChangeAspect="1" noChangeArrowheads="1"/>
          </p:cNvPicPr>
          <p:nvPr>
            <p:ph idx="1"/>
          </p:nvPr>
        </p:nvPicPr>
        <p:blipFill>
          <a:blip r:embed="rId2" cstate="print"/>
          <a:srcRect/>
          <a:stretch>
            <a:fillRect/>
          </a:stretch>
        </p:blipFill>
        <p:spPr>
          <a:xfrm>
            <a:off x="1828800" y="0"/>
            <a:ext cx="5143500" cy="6858000"/>
          </a:xfrm>
          <a:noFill/>
        </p:spPr>
      </p:pic>
      <p:sp>
        <p:nvSpPr>
          <p:cNvPr id="101379" name="AutoShape 3"/>
          <p:cNvSpPr>
            <a:spLocks noChangeArrowheads="1"/>
          </p:cNvSpPr>
          <p:nvPr/>
        </p:nvSpPr>
        <p:spPr bwMode="auto">
          <a:xfrm>
            <a:off x="1905000" y="914400"/>
            <a:ext cx="2971800" cy="2057400"/>
          </a:xfrm>
          <a:prstGeom prst="cloudCallout">
            <a:avLst>
              <a:gd name="adj1" fmla="val 41185"/>
              <a:gd name="adj2" fmla="val 63810"/>
            </a:avLst>
          </a:prstGeom>
          <a:noFill/>
          <a:ln w="57150">
            <a:solidFill>
              <a:schemeClr val="accent2"/>
            </a:solidFill>
            <a:round/>
            <a:headEnd/>
            <a:tailEnd/>
          </a:ln>
        </p:spPr>
        <p:txBody>
          <a:bodyPr/>
          <a:lstStyle/>
          <a:p>
            <a:pPr algn="ctr" eaLnBrk="1" fontAlgn="auto" hangingPunct="1">
              <a:spcBef>
                <a:spcPts val="0"/>
              </a:spcBef>
              <a:spcAft>
                <a:spcPts val="0"/>
              </a:spcAft>
            </a:pPr>
            <a:endParaRPr lang="en-US" i="1">
              <a:solidFill>
                <a:srgbClr val="FFFFFF"/>
              </a:solidFill>
              <a:latin typeface="Tahoma"/>
            </a:endParaRPr>
          </a:p>
        </p:txBody>
      </p:sp>
      <p:sp>
        <p:nvSpPr>
          <p:cNvPr id="101380" name="Text Box 4"/>
          <p:cNvSpPr txBox="1">
            <a:spLocks noChangeArrowheads="1"/>
          </p:cNvSpPr>
          <p:nvPr/>
        </p:nvSpPr>
        <p:spPr bwMode="auto">
          <a:xfrm>
            <a:off x="2454275" y="1447800"/>
            <a:ext cx="1733550" cy="366713"/>
          </a:xfrm>
          <a:prstGeom prst="rect">
            <a:avLst/>
          </a:prstGeom>
          <a:noFill/>
          <a:ln w="9525">
            <a:noFill/>
            <a:miter lim="800000"/>
            <a:headEnd/>
            <a:tailEnd/>
          </a:ln>
        </p:spPr>
        <p:txBody>
          <a:bodyPr wrap="none">
            <a:spAutoFit/>
          </a:bodyPr>
          <a:lstStyle/>
          <a:p>
            <a:pPr algn="ctr" eaLnBrk="1" fontAlgn="auto" hangingPunct="1">
              <a:spcBef>
                <a:spcPts val="0"/>
              </a:spcBef>
              <a:spcAft>
                <a:spcPts val="0"/>
              </a:spcAft>
            </a:pPr>
            <a:r>
              <a:rPr lang="en-US" i="1">
                <a:solidFill>
                  <a:srgbClr val="FFFFFF"/>
                </a:solidFill>
                <a:latin typeface="Tahoma"/>
              </a:rPr>
              <a:t>Any Questions?</a:t>
            </a:r>
          </a:p>
        </p:txBody>
      </p:sp>
    </p:spTree>
    <p:extLst>
      <p:ext uri="{BB962C8B-B14F-4D97-AF65-F5344CB8AC3E}">
        <p14:creationId xmlns:p14="http://schemas.microsoft.com/office/powerpoint/2010/main" val="3851859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6514" y="6504063"/>
            <a:ext cx="7271286" cy="307777"/>
          </a:xfrm>
          <a:prstGeom prst="rect">
            <a:avLst/>
          </a:prstGeom>
          <a:noFill/>
        </p:spPr>
        <p:txBody>
          <a:bodyPr wrap="none" rtlCol="0">
            <a:spAutoFit/>
          </a:bodyPr>
          <a:lstStyle/>
          <a:p>
            <a:r>
              <a:rPr lang="en-US" sz="1400" dirty="0"/>
              <a:t>(Murphy, Dyer, Cushman in press; </a:t>
            </a:r>
            <a:r>
              <a:rPr lang="en-US" sz="1400" i="1" dirty="0"/>
              <a:t>Landscape Genetics: Concepts, Methods, Applications</a:t>
            </a:r>
            <a:r>
              <a:rPr lang="en-US" sz="1400" dirty="0"/>
              <a:t>)</a:t>
            </a:r>
          </a:p>
        </p:txBody>
      </p:sp>
      <p:grpSp>
        <p:nvGrpSpPr>
          <p:cNvPr id="5" name="Group 4"/>
          <p:cNvGrpSpPr/>
          <p:nvPr/>
        </p:nvGrpSpPr>
        <p:grpSpPr>
          <a:xfrm>
            <a:off x="-29980" y="-609600"/>
            <a:ext cx="5821180" cy="4800600"/>
            <a:chOff x="0" y="1066800"/>
            <a:chExt cx="4297180" cy="3325849"/>
          </a:xfrm>
        </p:grpSpPr>
        <p:pic>
          <p:nvPicPr>
            <p:cNvPr id="1026" name="Picture 2" descr="Box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35" t="876" r="46428" b="46122"/>
            <a:stretch/>
          </p:blipFill>
          <p:spPr bwMode="auto">
            <a:xfrm>
              <a:off x="0" y="1066800"/>
              <a:ext cx="4297180" cy="32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6200" y="1524000"/>
              <a:ext cx="457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 y="3935449"/>
              <a:ext cx="457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3657600" y="2133600"/>
            <a:ext cx="5486400" cy="4343400"/>
            <a:chOff x="4419600" y="1447800"/>
            <a:chExt cx="4297180" cy="3169596"/>
          </a:xfrm>
        </p:grpSpPr>
        <p:pic>
          <p:nvPicPr>
            <p:cNvPr id="4" name="Picture 2" descr="Box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739" r="48263"/>
            <a:stretch/>
          </p:blipFill>
          <p:spPr bwMode="auto">
            <a:xfrm>
              <a:off x="4419600" y="1676400"/>
              <a:ext cx="4297180" cy="294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648200" y="1447800"/>
              <a:ext cx="457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467888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04800" y="134938"/>
            <a:ext cx="8229600" cy="1368425"/>
          </a:xfrm>
          <a:noFill/>
          <a:ln/>
        </p:spPr>
        <p:txBody>
          <a:bodyPr>
            <a:normAutofit/>
          </a:bodyPr>
          <a:lstStyle/>
          <a:p>
            <a:r>
              <a:rPr lang="en-US" dirty="0">
                <a:solidFill>
                  <a:srgbClr val="0070C0"/>
                </a:solidFill>
              </a:rPr>
              <a:t>Site Data</a:t>
            </a:r>
            <a:endParaRPr lang="en-US" sz="3600" dirty="0">
              <a:solidFill>
                <a:srgbClr val="0070C0"/>
              </a:solidFill>
            </a:endParaRPr>
          </a:p>
        </p:txBody>
      </p:sp>
      <p:pic>
        <p:nvPicPr>
          <p:cNvPr id="29700" name="Picture 4" descr="126_2695"/>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369218" y="2170112"/>
            <a:ext cx="1716088" cy="1055687"/>
          </a:xfrm>
          <a:noFill/>
          <a:ln w="38100">
            <a:solidFill>
              <a:schemeClr val="bg2"/>
            </a:solidFill>
          </a:ln>
        </p:spPr>
      </p:pic>
      <p:pic>
        <p:nvPicPr>
          <p:cNvPr id="29701" name="Picture 5" descr="126_26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8588" y="4787900"/>
            <a:ext cx="1716087" cy="1055688"/>
          </a:xfrm>
          <a:prstGeom prst="rect">
            <a:avLst/>
          </a:prstGeom>
          <a:noFill/>
          <a:ln w="38100">
            <a:solidFill>
              <a:schemeClr val="bg2"/>
            </a:solidFill>
            <a:miter lim="800000"/>
            <a:headEnd/>
            <a:tailEnd/>
          </a:ln>
        </p:spPr>
      </p:pic>
      <p:pic>
        <p:nvPicPr>
          <p:cNvPr id="29702" name="Picture 6" descr="126_26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7913" y="2152650"/>
            <a:ext cx="1716087" cy="1055688"/>
          </a:xfrm>
          <a:prstGeom prst="rect">
            <a:avLst/>
          </a:prstGeom>
          <a:noFill/>
          <a:ln w="38100">
            <a:solidFill>
              <a:schemeClr val="bg2"/>
            </a:solidFill>
            <a:miter lim="800000"/>
            <a:headEnd/>
            <a:tailEnd/>
          </a:ln>
        </p:spPr>
      </p:pic>
      <p:pic>
        <p:nvPicPr>
          <p:cNvPr id="29703" name="Picture 7" descr="126_26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500" y="4795838"/>
            <a:ext cx="1716088" cy="1055687"/>
          </a:xfrm>
          <a:prstGeom prst="rect">
            <a:avLst/>
          </a:prstGeom>
          <a:noFill/>
          <a:ln w="38100">
            <a:solidFill>
              <a:schemeClr val="bg2"/>
            </a:solidFill>
            <a:miter lim="800000"/>
            <a:headEnd/>
            <a:tailEnd/>
          </a:ln>
        </p:spPr>
      </p:pic>
      <p:sp>
        <p:nvSpPr>
          <p:cNvPr id="29704" name="Oval 8"/>
          <p:cNvSpPr>
            <a:spLocks noChangeArrowheads="1"/>
          </p:cNvSpPr>
          <p:nvPr/>
        </p:nvSpPr>
        <p:spPr bwMode="auto">
          <a:xfrm>
            <a:off x="1057275" y="1765300"/>
            <a:ext cx="2339975" cy="1865313"/>
          </a:xfrm>
          <a:prstGeom prst="ellipse">
            <a:avLst/>
          </a:prstGeom>
          <a:noFill/>
          <a:ln w="22225">
            <a:solidFill>
              <a:srgbClr val="0070C0"/>
            </a:solidFill>
            <a:round/>
            <a:headEnd/>
            <a:tailEnd/>
          </a:ln>
          <a:effectLst/>
        </p:spPr>
        <p:txBody>
          <a:bodyPr wrap="none" anchor="ctr"/>
          <a:lstStyle/>
          <a:p>
            <a:endParaRPr lang="en-US" dirty="0"/>
          </a:p>
        </p:txBody>
      </p:sp>
      <p:sp>
        <p:nvSpPr>
          <p:cNvPr id="29705" name="Oval 9"/>
          <p:cNvSpPr>
            <a:spLocks noChangeArrowheads="1"/>
          </p:cNvSpPr>
          <p:nvPr/>
        </p:nvSpPr>
        <p:spPr bwMode="auto">
          <a:xfrm>
            <a:off x="5803900" y="1727200"/>
            <a:ext cx="2339975" cy="1865313"/>
          </a:xfrm>
          <a:prstGeom prst="ellipse">
            <a:avLst/>
          </a:prstGeom>
          <a:noFill/>
          <a:ln w="22225">
            <a:solidFill>
              <a:srgbClr val="0070C0"/>
            </a:solidFill>
            <a:round/>
            <a:headEnd/>
            <a:tailEnd/>
          </a:ln>
          <a:effectLst/>
        </p:spPr>
        <p:txBody>
          <a:bodyPr wrap="none" anchor="ctr"/>
          <a:lstStyle/>
          <a:p>
            <a:endParaRPr lang="en-US" dirty="0"/>
          </a:p>
        </p:txBody>
      </p:sp>
      <p:sp>
        <p:nvSpPr>
          <p:cNvPr id="29706" name="Oval 10"/>
          <p:cNvSpPr>
            <a:spLocks noChangeArrowheads="1"/>
          </p:cNvSpPr>
          <p:nvPr/>
        </p:nvSpPr>
        <p:spPr bwMode="auto">
          <a:xfrm>
            <a:off x="5856288" y="4379913"/>
            <a:ext cx="2339975" cy="1865312"/>
          </a:xfrm>
          <a:prstGeom prst="ellipse">
            <a:avLst/>
          </a:prstGeom>
          <a:noFill/>
          <a:ln w="22225">
            <a:solidFill>
              <a:srgbClr val="0070C0"/>
            </a:solidFill>
            <a:round/>
            <a:headEnd/>
            <a:tailEnd/>
          </a:ln>
          <a:effectLst/>
        </p:spPr>
        <p:txBody>
          <a:bodyPr wrap="none" anchor="ctr"/>
          <a:lstStyle/>
          <a:p>
            <a:endParaRPr lang="en-US" dirty="0"/>
          </a:p>
        </p:txBody>
      </p:sp>
      <p:sp>
        <p:nvSpPr>
          <p:cNvPr id="29707" name="Oval 11"/>
          <p:cNvSpPr>
            <a:spLocks noChangeArrowheads="1"/>
          </p:cNvSpPr>
          <p:nvPr/>
        </p:nvSpPr>
        <p:spPr bwMode="auto">
          <a:xfrm>
            <a:off x="1077913" y="4387850"/>
            <a:ext cx="2339975" cy="1865313"/>
          </a:xfrm>
          <a:prstGeom prst="ellipse">
            <a:avLst/>
          </a:prstGeom>
          <a:noFill/>
          <a:ln w="22225">
            <a:solidFill>
              <a:srgbClr val="0070C0"/>
            </a:solidFill>
            <a:round/>
            <a:headEnd/>
            <a:tailEnd/>
          </a:ln>
          <a:effectLst/>
        </p:spPr>
        <p:txBody>
          <a:bodyPr wrap="none" anchor="ctr"/>
          <a:lstStyle/>
          <a:p>
            <a:endParaRPr lang="en-US" dirty="0"/>
          </a:p>
        </p:txBody>
      </p:sp>
    </p:spTree>
    <p:extLst>
      <p:ext uri="{BB962C8B-B14F-4D97-AF65-F5344CB8AC3E}">
        <p14:creationId xmlns:p14="http://schemas.microsoft.com/office/powerpoint/2010/main" val="324246139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flipH="1">
            <a:off x="180182" y="364153"/>
            <a:ext cx="8877300" cy="800219"/>
          </a:xfrm>
          <a:prstGeom prst="rect">
            <a:avLst/>
          </a:prstGeom>
          <a:noFill/>
          <a:ln w="9525">
            <a:noFill/>
            <a:miter lim="800000"/>
            <a:headEnd/>
            <a:tailEnd/>
          </a:ln>
          <a:effectLst/>
        </p:spPr>
        <p:txBody>
          <a:bodyPr>
            <a:spAutoFit/>
          </a:bodyPr>
          <a:lstStyle/>
          <a:p>
            <a:pPr algn="ctr" eaLnBrk="1" hangingPunct="1">
              <a:spcBef>
                <a:spcPct val="50000"/>
              </a:spcBef>
            </a:pPr>
            <a:r>
              <a:rPr lang="en-US" sz="2800" dirty="0">
                <a:solidFill>
                  <a:srgbClr val="0070C0"/>
                </a:solidFill>
                <a:latin typeface="Arial" charset="0"/>
              </a:rPr>
              <a:t>Pairwise data </a:t>
            </a:r>
          </a:p>
          <a:p>
            <a:pPr algn="ctr" eaLnBrk="1" hangingPunct="1">
              <a:spcBef>
                <a:spcPct val="50000"/>
              </a:spcBef>
            </a:pPr>
            <a:r>
              <a:rPr lang="en-US" sz="1200" dirty="0">
                <a:latin typeface="Arial" charset="0"/>
              </a:rPr>
              <a:t>(Murphy, Dyer, Cushman </a:t>
            </a:r>
            <a:r>
              <a:rPr lang="en-US" sz="1200" i="1" dirty="0">
                <a:latin typeface="Arial" charset="0"/>
              </a:rPr>
              <a:t>in press; </a:t>
            </a:r>
            <a:r>
              <a:rPr lang="en-US" sz="1200" i="1" dirty="0"/>
              <a:t>Landscape Genetics: Concepts, Methods, Applications</a:t>
            </a:r>
            <a:r>
              <a:rPr lang="en-US" sz="1200" dirty="0"/>
              <a:t>,</a:t>
            </a:r>
            <a:r>
              <a:rPr lang="en-US" sz="1200" i="1" dirty="0">
                <a:latin typeface="Arial" charset="0"/>
              </a:rPr>
              <a:t> </a:t>
            </a:r>
            <a:r>
              <a:rPr lang="en-US" sz="1200" dirty="0" err="1">
                <a:latin typeface="Arial" charset="0"/>
              </a:rPr>
              <a:t>Storfer</a:t>
            </a:r>
            <a:r>
              <a:rPr lang="en-US" sz="1200" dirty="0">
                <a:latin typeface="Arial" charset="0"/>
              </a:rPr>
              <a:t> </a:t>
            </a:r>
            <a:r>
              <a:rPr lang="en-US" sz="1200" i="1" dirty="0">
                <a:latin typeface="Arial" charset="0"/>
              </a:rPr>
              <a:t>et al</a:t>
            </a:r>
            <a:r>
              <a:rPr lang="en-US" sz="1200" dirty="0">
                <a:latin typeface="Arial" charset="0"/>
              </a:rPr>
              <a:t>. 2007; Heredity)</a:t>
            </a:r>
          </a:p>
        </p:txBody>
      </p:sp>
      <p:grpSp>
        <p:nvGrpSpPr>
          <p:cNvPr id="2" name="Group 5"/>
          <p:cNvGrpSpPr>
            <a:grpSpLocks/>
          </p:cNvGrpSpPr>
          <p:nvPr/>
        </p:nvGrpSpPr>
        <p:grpSpPr bwMode="auto">
          <a:xfrm>
            <a:off x="1382713" y="2152650"/>
            <a:ext cx="6492875" cy="3698875"/>
            <a:chOff x="871" y="1356"/>
            <a:chExt cx="4090" cy="2330"/>
          </a:xfrm>
        </p:grpSpPr>
        <p:cxnSp>
          <p:nvCxnSpPr>
            <p:cNvPr id="28678" name="AutoShape 6"/>
            <p:cNvCxnSpPr>
              <a:cxnSpLocks noChangeShapeType="1"/>
            </p:cNvCxnSpPr>
            <p:nvPr/>
          </p:nvCxnSpPr>
          <p:spPr bwMode="auto">
            <a:xfrm flipH="1" flipV="1">
              <a:off x="1374" y="2060"/>
              <a:ext cx="5" cy="928"/>
            </a:xfrm>
            <a:prstGeom prst="straightConnector1">
              <a:avLst/>
            </a:prstGeom>
            <a:noFill/>
            <a:ln w="28575">
              <a:solidFill>
                <a:srgbClr val="0070C0"/>
              </a:solidFill>
              <a:round/>
              <a:headEnd type="triangle" w="med" len="med"/>
              <a:tailEnd type="triangle" w="med" len="med"/>
            </a:ln>
            <a:effectLst/>
          </p:spPr>
        </p:cxnSp>
        <p:cxnSp>
          <p:nvCxnSpPr>
            <p:cNvPr id="28679" name="AutoShape 7"/>
            <p:cNvCxnSpPr>
              <a:cxnSpLocks noChangeShapeType="1"/>
            </p:cNvCxnSpPr>
            <p:nvPr/>
          </p:nvCxnSpPr>
          <p:spPr bwMode="auto">
            <a:xfrm flipH="1">
              <a:off x="2006" y="1678"/>
              <a:ext cx="1831" cy="0"/>
            </a:xfrm>
            <a:prstGeom prst="straightConnector1">
              <a:avLst/>
            </a:prstGeom>
            <a:noFill/>
            <a:ln w="28575">
              <a:solidFill>
                <a:srgbClr val="0070C0"/>
              </a:solidFill>
              <a:round/>
              <a:headEnd type="triangle" w="med" len="med"/>
              <a:tailEnd type="triangle" w="med" len="med"/>
            </a:ln>
            <a:effectLst/>
          </p:spPr>
        </p:cxnSp>
        <p:cxnSp>
          <p:nvCxnSpPr>
            <p:cNvPr id="28680" name="AutoShape 8"/>
            <p:cNvCxnSpPr>
              <a:cxnSpLocks noChangeShapeType="1"/>
            </p:cNvCxnSpPr>
            <p:nvPr/>
          </p:nvCxnSpPr>
          <p:spPr bwMode="auto">
            <a:xfrm>
              <a:off x="1994" y="1810"/>
              <a:ext cx="1831" cy="1360"/>
            </a:xfrm>
            <a:prstGeom prst="straightConnector1">
              <a:avLst/>
            </a:prstGeom>
            <a:noFill/>
            <a:ln w="28575">
              <a:solidFill>
                <a:srgbClr val="0070C0"/>
              </a:solidFill>
              <a:round/>
              <a:headEnd type="triangle" w="med" len="med"/>
              <a:tailEnd type="triangle" w="med" len="med"/>
            </a:ln>
            <a:effectLst/>
          </p:spPr>
        </p:cxnSp>
        <p:cxnSp>
          <p:nvCxnSpPr>
            <p:cNvPr id="28681" name="AutoShape 9"/>
            <p:cNvCxnSpPr>
              <a:cxnSpLocks noChangeShapeType="1"/>
            </p:cNvCxnSpPr>
            <p:nvPr/>
          </p:nvCxnSpPr>
          <p:spPr bwMode="auto">
            <a:xfrm flipV="1">
              <a:off x="1999" y="1810"/>
              <a:ext cx="1826" cy="1356"/>
            </a:xfrm>
            <a:prstGeom prst="straightConnector1">
              <a:avLst/>
            </a:prstGeom>
            <a:noFill/>
            <a:ln w="28575">
              <a:solidFill>
                <a:srgbClr val="0070C0"/>
              </a:solidFill>
              <a:round/>
              <a:headEnd type="triangle" w="med" len="med"/>
              <a:tailEnd type="triangle" w="med" len="med"/>
            </a:ln>
            <a:effectLst/>
          </p:spPr>
        </p:cxnSp>
        <p:pic>
          <p:nvPicPr>
            <p:cNvPr id="28682" name="Picture 10" descr="126_26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 y="1363"/>
              <a:ext cx="1081" cy="665"/>
            </a:xfrm>
            <a:prstGeom prst="rect">
              <a:avLst/>
            </a:prstGeom>
            <a:noFill/>
            <a:ln w="38100">
              <a:solidFill>
                <a:schemeClr val="bg2"/>
              </a:solidFill>
              <a:miter lim="800000"/>
              <a:headEnd/>
              <a:tailEnd/>
            </a:ln>
            <a:effectLst/>
          </p:spPr>
        </p:pic>
        <p:pic>
          <p:nvPicPr>
            <p:cNvPr id="28683" name="Picture 11" descr="126_26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1" y="3016"/>
              <a:ext cx="1081" cy="665"/>
            </a:xfrm>
            <a:prstGeom prst="rect">
              <a:avLst/>
            </a:prstGeom>
            <a:noFill/>
            <a:ln w="38100">
              <a:solidFill>
                <a:schemeClr val="bg2"/>
              </a:solidFill>
              <a:miter lim="800000"/>
              <a:headEnd/>
              <a:tailEnd/>
            </a:ln>
          </p:spPr>
        </p:pic>
        <p:pic>
          <p:nvPicPr>
            <p:cNvPr id="28684" name="Picture 12" descr="126_26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9" y="1356"/>
              <a:ext cx="1081" cy="665"/>
            </a:xfrm>
            <a:prstGeom prst="rect">
              <a:avLst/>
            </a:prstGeom>
            <a:noFill/>
            <a:ln w="38100">
              <a:solidFill>
                <a:schemeClr val="bg2"/>
              </a:solidFill>
              <a:miter lim="800000"/>
              <a:headEnd/>
              <a:tailEnd/>
            </a:ln>
          </p:spPr>
        </p:pic>
        <p:pic>
          <p:nvPicPr>
            <p:cNvPr id="28685" name="Picture 13" descr="126_26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0" y="3021"/>
              <a:ext cx="1081" cy="665"/>
            </a:xfrm>
            <a:prstGeom prst="rect">
              <a:avLst/>
            </a:prstGeom>
            <a:noFill/>
            <a:ln w="38100">
              <a:solidFill>
                <a:schemeClr val="bg2"/>
              </a:solidFill>
              <a:miter lim="800000"/>
              <a:headEnd/>
              <a:tailEnd/>
            </a:ln>
          </p:spPr>
        </p:pic>
        <p:cxnSp>
          <p:nvCxnSpPr>
            <p:cNvPr id="28686" name="AutoShape 14"/>
            <p:cNvCxnSpPr>
              <a:cxnSpLocks noChangeShapeType="1"/>
            </p:cNvCxnSpPr>
            <p:nvPr/>
          </p:nvCxnSpPr>
          <p:spPr bwMode="auto">
            <a:xfrm flipH="1">
              <a:off x="2000" y="3327"/>
              <a:ext cx="1831" cy="0"/>
            </a:xfrm>
            <a:prstGeom prst="straightConnector1">
              <a:avLst/>
            </a:prstGeom>
            <a:noFill/>
            <a:ln w="28575">
              <a:solidFill>
                <a:srgbClr val="0070C0"/>
              </a:solidFill>
              <a:round/>
              <a:headEnd type="triangle" w="med" len="med"/>
              <a:tailEnd type="triangle" w="med" len="med"/>
            </a:ln>
            <a:effectLst/>
          </p:spPr>
        </p:cxnSp>
        <p:cxnSp>
          <p:nvCxnSpPr>
            <p:cNvPr id="28687" name="AutoShape 15"/>
            <p:cNvCxnSpPr>
              <a:cxnSpLocks noChangeShapeType="1"/>
            </p:cNvCxnSpPr>
            <p:nvPr/>
          </p:nvCxnSpPr>
          <p:spPr bwMode="auto">
            <a:xfrm flipH="1" flipV="1">
              <a:off x="4474" y="2049"/>
              <a:ext cx="5" cy="928"/>
            </a:xfrm>
            <a:prstGeom prst="straightConnector1">
              <a:avLst/>
            </a:prstGeom>
            <a:noFill/>
            <a:ln w="28575">
              <a:solidFill>
                <a:srgbClr val="0070C0"/>
              </a:solidFill>
              <a:round/>
              <a:headEnd type="triangle" w="med" len="med"/>
              <a:tailEnd type="triangle" w="med" len="med"/>
            </a:ln>
            <a:effectLst/>
          </p:spPr>
        </p:cxnSp>
      </p:grpSp>
      <p:sp>
        <p:nvSpPr>
          <p:cNvPr id="28688" name="Text Box 16"/>
          <p:cNvSpPr txBox="1">
            <a:spLocks noChangeArrowheads="1"/>
          </p:cNvSpPr>
          <p:nvPr/>
        </p:nvSpPr>
        <p:spPr bwMode="auto">
          <a:xfrm>
            <a:off x="3446658" y="2322275"/>
            <a:ext cx="2382447" cy="369332"/>
          </a:xfrm>
          <a:prstGeom prst="rect">
            <a:avLst/>
          </a:prstGeom>
          <a:noFill/>
          <a:ln w="9525">
            <a:noFill/>
            <a:miter lim="800000"/>
            <a:headEnd/>
            <a:tailEnd/>
          </a:ln>
          <a:effectLst/>
        </p:spPr>
        <p:txBody>
          <a:bodyPr wrap="none">
            <a:spAutoFit/>
          </a:bodyPr>
          <a:lstStyle/>
          <a:p>
            <a:r>
              <a:rPr lang="en-US" i="1" dirty="0"/>
              <a:t>Genetic (dis)similarity</a:t>
            </a:r>
          </a:p>
        </p:txBody>
      </p:sp>
    </p:spTree>
    <p:extLst>
      <p:ext uri="{BB962C8B-B14F-4D97-AF65-F5344CB8AC3E}">
        <p14:creationId xmlns:p14="http://schemas.microsoft.com/office/powerpoint/2010/main" val="204426656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3" name="TextBox 2"/>
          <p:cNvSpPr txBox="1"/>
          <p:nvPr/>
        </p:nvSpPr>
        <p:spPr>
          <a:xfrm>
            <a:off x="5791200" y="6465477"/>
            <a:ext cx="2874313" cy="338554"/>
          </a:xfrm>
          <a:prstGeom prst="rect">
            <a:avLst/>
          </a:prstGeom>
          <a:noFill/>
        </p:spPr>
        <p:txBody>
          <a:bodyPr wrap="none" rtlCol="0">
            <a:spAutoFit/>
          </a:bodyPr>
          <a:lstStyle/>
          <a:p>
            <a:r>
              <a:rPr lang="en-US" sz="1600" dirty="0">
                <a:solidFill>
                  <a:schemeClr val="bg1"/>
                </a:solidFill>
              </a:rPr>
              <a:t>(Murphy et al. 2010, Ecology)</a:t>
            </a:r>
          </a:p>
        </p:txBody>
      </p:sp>
    </p:spTree>
    <p:extLst>
      <p:ext uri="{BB962C8B-B14F-4D97-AF65-F5344CB8AC3E}">
        <p14:creationId xmlns:p14="http://schemas.microsoft.com/office/powerpoint/2010/main" val="20911071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descr="SwanLake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5" descr="FawnLake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3525" y="-6350"/>
            <a:ext cx="2546350"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AutoShape 6"/>
          <p:cNvSpPr>
            <a:spLocks noChangeArrowheads="1"/>
          </p:cNvSpPr>
          <p:nvPr/>
        </p:nvSpPr>
        <p:spPr bwMode="auto">
          <a:xfrm rot="2660968">
            <a:off x="1406525" y="5757863"/>
            <a:ext cx="852488" cy="906462"/>
          </a:xfrm>
          <a:prstGeom prst="plus">
            <a:avLst>
              <a:gd name="adj" fmla="val 41343"/>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FFFFFF"/>
              </a:solidFill>
              <a:latin typeface="Tahoma" pitchFamily="34" charset="0"/>
            </a:endParaRPr>
          </a:p>
        </p:txBody>
      </p:sp>
      <p:sp>
        <p:nvSpPr>
          <p:cNvPr id="76805" name="AutoShape 7"/>
          <p:cNvSpPr>
            <a:spLocks noChangeArrowheads="1"/>
          </p:cNvSpPr>
          <p:nvPr/>
        </p:nvSpPr>
        <p:spPr bwMode="auto">
          <a:xfrm rot="2660968">
            <a:off x="8026400" y="1371600"/>
            <a:ext cx="438150" cy="487363"/>
          </a:xfrm>
          <a:prstGeom prst="plus">
            <a:avLst>
              <a:gd name="adj" fmla="val 41343"/>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FFFFFF"/>
              </a:solidFill>
              <a:latin typeface="Tahoma" pitchFamily="34" charset="0"/>
            </a:endParaRPr>
          </a:p>
        </p:txBody>
      </p:sp>
      <p:sp>
        <p:nvSpPr>
          <p:cNvPr id="76806" name="Line 8"/>
          <p:cNvSpPr>
            <a:spLocks noChangeShapeType="1"/>
          </p:cNvSpPr>
          <p:nvPr/>
        </p:nvSpPr>
        <p:spPr bwMode="auto">
          <a:xfrm flipV="1">
            <a:off x="1838325" y="2516188"/>
            <a:ext cx="6430963" cy="3559175"/>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FFFFFF"/>
              </a:solidFill>
              <a:latin typeface="Tahoma" pitchFamily="34" charset="0"/>
            </a:endParaRPr>
          </a:p>
        </p:txBody>
      </p:sp>
      <p:sp>
        <p:nvSpPr>
          <p:cNvPr id="76807" name="AutoShape 11"/>
          <p:cNvSpPr>
            <a:spLocks noChangeArrowheads="1"/>
          </p:cNvSpPr>
          <p:nvPr/>
        </p:nvSpPr>
        <p:spPr bwMode="auto">
          <a:xfrm rot="-1027183">
            <a:off x="8234363" y="2190750"/>
            <a:ext cx="600075" cy="412750"/>
          </a:xfrm>
          <a:custGeom>
            <a:avLst/>
            <a:gdLst>
              <a:gd name="T0" fmla="*/ 211638 w 21600"/>
              <a:gd name="T1" fmla="*/ 9153 h 21600"/>
              <a:gd name="T2" fmla="*/ 27087 w 21600"/>
              <a:gd name="T3" fmla="*/ 249905 h 21600"/>
              <a:gd name="T4" fmla="*/ 223361 w 21600"/>
              <a:gd name="T5" fmla="*/ 35256 h 21600"/>
              <a:gd name="T6" fmla="*/ 649692 w 21600"/>
              <a:gd name="T7" fmla="*/ 113067 h 21600"/>
              <a:gd name="T8" fmla="*/ 595547 w 21600"/>
              <a:gd name="T9" fmla="*/ 197509 h 21600"/>
              <a:gd name="T10" fmla="*/ 472781 w 21600"/>
              <a:gd name="T11" fmla="*/ 160265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535" y="7411"/>
                </a:moveTo>
                <a:cubicBezTo>
                  <a:pt x="18137" y="3805"/>
                  <a:pt x="14667" y="1430"/>
                  <a:pt x="10800" y="1430"/>
                </a:cubicBezTo>
                <a:cubicBezTo>
                  <a:pt x="5625" y="1430"/>
                  <a:pt x="1430" y="5625"/>
                  <a:pt x="1430" y="10800"/>
                </a:cubicBezTo>
                <a:cubicBezTo>
                  <a:pt x="1429" y="11512"/>
                  <a:pt x="1511" y="12222"/>
                  <a:pt x="1672" y="12917"/>
                </a:cubicBezTo>
                <a:lnTo>
                  <a:pt x="279" y="13240"/>
                </a:lnTo>
                <a:cubicBezTo>
                  <a:pt x="93" y="12440"/>
                  <a:pt x="0" y="11621"/>
                  <a:pt x="0" y="10800"/>
                </a:cubicBezTo>
                <a:cubicBezTo>
                  <a:pt x="0" y="4835"/>
                  <a:pt x="4835" y="0"/>
                  <a:pt x="10800" y="0"/>
                </a:cubicBezTo>
                <a:cubicBezTo>
                  <a:pt x="15257" y="-1"/>
                  <a:pt x="19256" y="2738"/>
                  <a:pt x="20868" y="6893"/>
                </a:cubicBezTo>
                <a:lnTo>
                  <a:pt x="23386" y="5917"/>
                </a:lnTo>
                <a:lnTo>
                  <a:pt x="21437" y="10336"/>
                </a:lnTo>
                <a:lnTo>
                  <a:pt x="17018" y="8387"/>
                </a:lnTo>
                <a:lnTo>
                  <a:pt x="19535" y="7411"/>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FFFFFF"/>
              </a:solidFill>
              <a:latin typeface="Tahoma" pitchFamily="34" charset="0"/>
            </a:endParaRPr>
          </a:p>
        </p:txBody>
      </p:sp>
      <p:pic>
        <p:nvPicPr>
          <p:cNvPr id="76808" name="Picture 12" descr="123_238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5900" y="4613275"/>
            <a:ext cx="1450975" cy="1368425"/>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6809" name="Text Box 14"/>
          <p:cNvSpPr txBox="1">
            <a:spLocks noChangeArrowheads="1"/>
          </p:cNvSpPr>
          <p:nvPr/>
        </p:nvSpPr>
        <p:spPr bwMode="auto">
          <a:xfrm>
            <a:off x="4462463" y="4878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solidFill>
                <a:srgbClr val="FFFFFF"/>
              </a:solidFill>
            </a:endParaRPr>
          </a:p>
        </p:txBody>
      </p:sp>
      <p:sp>
        <p:nvSpPr>
          <p:cNvPr id="76810" name="Text Box 15"/>
          <p:cNvSpPr txBox="1">
            <a:spLocks noChangeArrowheads="1"/>
          </p:cNvSpPr>
          <p:nvPr/>
        </p:nvSpPr>
        <p:spPr bwMode="auto">
          <a:xfrm>
            <a:off x="4643438" y="526732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solidFill>
                <a:srgbClr val="FFFFFF"/>
              </a:solidFill>
            </a:endParaRPr>
          </a:p>
        </p:txBody>
      </p:sp>
      <p:sp>
        <p:nvSpPr>
          <p:cNvPr id="76811" name="Text Box 16"/>
          <p:cNvSpPr txBox="1">
            <a:spLocks noChangeArrowheads="1"/>
          </p:cNvSpPr>
          <p:nvPr/>
        </p:nvSpPr>
        <p:spPr bwMode="auto">
          <a:xfrm>
            <a:off x="4473575" y="4748213"/>
            <a:ext cx="4584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u="sng">
                <a:solidFill>
                  <a:srgbClr val="FFFFFF"/>
                </a:solidFill>
              </a:rPr>
              <a:t>Habitat Permeability:</a:t>
            </a:r>
          </a:p>
          <a:p>
            <a:r>
              <a:rPr lang="en-US">
                <a:solidFill>
                  <a:srgbClr val="FFFFFF"/>
                </a:solidFill>
              </a:rPr>
              <a:t>burn, cover, roads/development, thermal </a:t>
            </a:r>
          </a:p>
        </p:txBody>
      </p:sp>
      <p:sp>
        <p:nvSpPr>
          <p:cNvPr id="76812" name="Text Box 18"/>
          <p:cNvSpPr txBox="1">
            <a:spLocks noChangeArrowheads="1"/>
          </p:cNvSpPr>
          <p:nvPr/>
        </p:nvSpPr>
        <p:spPr bwMode="auto">
          <a:xfrm>
            <a:off x="462730" y="374650"/>
            <a:ext cx="34592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en-US" sz="3200" dirty="0">
                <a:solidFill>
                  <a:srgbClr val="000000"/>
                </a:solidFill>
              </a:rPr>
              <a:t>Ecological Process</a:t>
            </a:r>
          </a:p>
        </p:txBody>
      </p:sp>
      <p:sp>
        <p:nvSpPr>
          <p:cNvPr id="13" name="TextBox 12"/>
          <p:cNvSpPr txBox="1"/>
          <p:nvPr/>
        </p:nvSpPr>
        <p:spPr>
          <a:xfrm>
            <a:off x="5791200" y="6465477"/>
            <a:ext cx="2874313" cy="338554"/>
          </a:xfrm>
          <a:prstGeom prst="rect">
            <a:avLst/>
          </a:prstGeom>
          <a:noFill/>
        </p:spPr>
        <p:txBody>
          <a:bodyPr wrap="none" rtlCol="0">
            <a:spAutoFit/>
          </a:bodyPr>
          <a:lstStyle/>
          <a:p>
            <a:r>
              <a:rPr lang="en-US" sz="1600" dirty="0">
                <a:solidFill>
                  <a:schemeClr val="bg1"/>
                </a:solidFill>
              </a:rPr>
              <a:t>(Murphy et al. 2010, Ecology)</a:t>
            </a:r>
          </a:p>
        </p:txBody>
      </p:sp>
    </p:spTree>
    <p:extLst>
      <p:ext uri="{BB962C8B-B14F-4D97-AF65-F5344CB8AC3E}">
        <p14:creationId xmlns:p14="http://schemas.microsoft.com/office/powerpoint/2010/main" val="406534715"/>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Textured</Template>
  <TotalTime>9618</TotalTime>
  <Words>1188</Words>
  <Application>Microsoft Office PowerPoint</Application>
  <PresentationFormat>On-screen Show (4:3)</PresentationFormat>
  <Paragraphs>289</Paragraphs>
  <Slides>48</Slides>
  <Notes>9</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48</vt:i4>
      </vt:variant>
    </vt:vector>
  </HeadingPairs>
  <TitlesOfParts>
    <vt:vector size="57" baseType="lpstr">
      <vt:lpstr>Arial</vt:lpstr>
      <vt:lpstr>Calibri</vt:lpstr>
      <vt:lpstr>Tahoma</vt:lpstr>
      <vt:lpstr>Wingdings</vt:lpstr>
      <vt:lpstr>Office Theme</vt:lpstr>
      <vt:lpstr>2_Office Theme</vt:lpstr>
      <vt:lpstr>Textured</vt:lpstr>
      <vt:lpstr>1_Textured</vt:lpstr>
      <vt:lpstr>6_Textured</vt:lpstr>
      <vt:lpstr>Networks in Landscape Genetics   </vt:lpstr>
      <vt:lpstr>What is a graph?</vt:lpstr>
      <vt:lpstr>What is a graph?</vt:lpstr>
      <vt:lpstr>PowerPoint Presentation</vt:lpstr>
      <vt:lpstr>PowerPoint Presentation</vt:lpstr>
      <vt:lpstr>Site Data</vt:lpstr>
      <vt:lpstr>PowerPoint Presentation</vt:lpstr>
      <vt:lpstr>PowerPoint Presentation</vt:lpstr>
      <vt:lpstr>PowerPoint Presentation</vt:lpstr>
      <vt:lpstr>PowerPoint Presentation</vt:lpstr>
      <vt:lpstr>PowerPoint Presentation</vt:lpstr>
      <vt:lpstr>Inherently Network in Structure</vt:lpstr>
      <vt:lpstr>PowerPoint Presentation</vt:lpstr>
      <vt:lpstr>Network “Assumptions”</vt:lpstr>
      <vt:lpstr>PowerPoint Presentation</vt:lpstr>
      <vt:lpstr>Network Optimization</vt:lpstr>
      <vt:lpstr>PowerPoint Presentation</vt:lpstr>
      <vt:lpstr>PowerPoint Presentation</vt:lpstr>
      <vt:lpstr>Sensitivity Analysis of Spatial Genetic Networks (DGS 2010) </vt:lpstr>
      <vt:lpstr>Results for Graph Function: Sensitivity of Landscape Variables</vt:lpstr>
      <vt:lpstr>Model Based Network –  Population graph (Dyer and Nason 2004)</vt:lpstr>
      <vt:lpstr>PowerPoint Presentation</vt:lpstr>
      <vt:lpstr>PowerPoint Presentation</vt:lpstr>
      <vt:lpstr>PowerPoint Presentation</vt:lpstr>
      <vt:lpstr>Degree  Number of nodes linked to a node </vt:lpstr>
      <vt:lpstr>Degree</vt:lpstr>
      <vt:lpstr>Degree Distribution</vt:lpstr>
      <vt:lpstr>Degree Distribution</vt:lpstr>
      <vt:lpstr>Betweenness  Number of times node is the shortest path </vt:lpstr>
      <vt:lpstr>Betweenness</vt:lpstr>
      <vt:lpstr>PowerPoint Presentation</vt:lpstr>
      <vt:lpstr>Mean Betweenness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Scale  (59.09% Variation Explained)</vt:lpstr>
      <vt:lpstr>PowerPoint Presentation</vt:lpstr>
      <vt:lpstr>PowerPoint Presentation</vt:lpstr>
      <vt:lpstr>Recommendations</vt:lpstr>
      <vt:lpstr>Promising Approach in LG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Gravity Models</dc:title>
  <dc:creator>Melanie A. Murphy</dc:creator>
  <cp:lastModifiedBy>Jeffrey Evans</cp:lastModifiedBy>
  <cp:revision>341</cp:revision>
  <cp:lastPrinted>2014-04-09T14:58:40Z</cp:lastPrinted>
  <dcterms:created xsi:type="dcterms:W3CDTF">2008-04-28T16:33:06Z</dcterms:created>
  <dcterms:modified xsi:type="dcterms:W3CDTF">2016-09-22T12:05:26Z</dcterms:modified>
</cp:coreProperties>
</file>